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369" r:id="rId2"/>
    <p:sldId id="344" r:id="rId3"/>
    <p:sldId id="345" r:id="rId4"/>
    <p:sldId id="370" r:id="rId5"/>
    <p:sldId id="372" r:id="rId6"/>
    <p:sldId id="387" r:id="rId7"/>
    <p:sldId id="388" r:id="rId8"/>
    <p:sldId id="386" r:id="rId9"/>
    <p:sldId id="392" r:id="rId10"/>
    <p:sldId id="440" r:id="rId11"/>
    <p:sldId id="441" r:id="rId12"/>
    <p:sldId id="393" r:id="rId13"/>
    <p:sldId id="389" r:id="rId14"/>
    <p:sldId id="442" r:id="rId15"/>
    <p:sldId id="448" r:id="rId16"/>
    <p:sldId id="449" r:id="rId17"/>
    <p:sldId id="450" r:id="rId18"/>
    <p:sldId id="390" r:id="rId19"/>
    <p:sldId id="416" r:id="rId20"/>
    <p:sldId id="402" r:id="rId21"/>
    <p:sldId id="415" r:id="rId22"/>
    <p:sldId id="403" r:id="rId23"/>
    <p:sldId id="404" r:id="rId24"/>
    <p:sldId id="405" r:id="rId25"/>
    <p:sldId id="406" r:id="rId26"/>
    <p:sldId id="380" r:id="rId27"/>
    <p:sldId id="422" r:id="rId28"/>
    <p:sldId id="423" r:id="rId29"/>
    <p:sldId id="417" r:id="rId30"/>
    <p:sldId id="443" r:id="rId31"/>
    <p:sldId id="444" r:id="rId32"/>
    <p:sldId id="419" r:id="rId33"/>
    <p:sldId id="428" r:id="rId34"/>
    <p:sldId id="429" r:id="rId35"/>
    <p:sldId id="430" r:id="rId36"/>
    <p:sldId id="431" r:id="rId37"/>
    <p:sldId id="424" r:id="rId38"/>
    <p:sldId id="391" r:id="rId39"/>
    <p:sldId id="426" r:id="rId40"/>
    <p:sldId id="427" r:id="rId41"/>
    <p:sldId id="432" r:id="rId42"/>
    <p:sldId id="375" r:id="rId43"/>
    <p:sldId id="433" r:id="rId44"/>
    <p:sldId id="434" r:id="rId45"/>
    <p:sldId id="435" r:id="rId46"/>
    <p:sldId id="436" r:id="rId47"/>
    <p:sldId id="383" r:id="rId48"/>
    <p:sldId id="382" r:id="rId49"/>
    <p:sldId id="32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3047D8-282A-4FF4-A2C4-3F3DCE809E77}" type="datetimeFigureOut">
              <a:rPr lang="en-US" smtClean="0"/>
              <a:pPr/>
              <a:t>25-Nov-19</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177F9-99CD-484B-BADF-AF7A27EBD9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177F9-99CD-484B-BADF-AF7A27EBD9E9}" type="slidenum">
              <a:rPr lang="en-US" smtClean="0"/>
              <a:pPr/>
              <a:t>13</a:t>
            </a:fld>
            <a:endParaRPr lang="en-US"/>
          </a:p>
        </p:txBody>
      </p:sp>
    </p:spTree>
    <p:extLst>
      <p:ext uri="{BB962C8B-B14F-4D97-AF65-F5344CB8AC3E}">
        <p14:creationId xmlns:p14="http://schemas.microsoft.com/office/powerpoint/2010/main" val="3758473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0A49EFE-8A98-4B32-B2A3-8E9E5CF41C78}" type="slidenum">
              <a:rPr lang="en-US"/>
              <a:pPr/>
              <a:t>19</a:t>
            </a:fld>
            <a:endParaRPr lang="en-US"/>
          </a:p>
        </p:txBody>
      </p:sp>
      <p:sp>
        <p:nvSpPr>
          <p:cNvPr id="63491"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3683" tIns="46840" rIns="93683" bIns="46840" anchor="b"/>
          <a:lstStyle/>
          <a:p>
            <a:pPr algn="r" defTabSz="936247"/>
            <a:fld id="{2FE4034C-B394-4AF8-AEE5-8C76010BA0B2}" type="slidenum">
              <a:rPr lang="en-US" sz="1300">
                <a:latin typeface="Times New Roman" pitchFamily="18" charset="0"/>
              </a:rPr>
              <a:pPr algn="r" defTabSz="936247"/>
              <a:t>19</a:t>
            </a:fld>
            <a:endParaRPr lang="en-US" sz="1300" dirty="0">
              <a:latin typeface="Times New Roman" pitchFamily="18" charset="0"/>
            </a:endParaRPr>
          </a:p>
        </p:txBody>
      </p:sp>
      <p:sp>
        <p:nvSpPr>
          <p:cNvPr id="63492" name="Rectangle 2"/>
          <p:cNvSpPr>
            <a:spLocks noGrp="1" noRot="1" noChangeAspect="1" noChangeArrowheads="1" noTextEdit="1"/>
          </p:cNvSpPr>
          <p:nvPr>
            <p:ph type="sldImg"/>
          </p:nvPr>
        </p:nvSpPr>
        <p:spPr>
          <a:xfrm>
            <a:off x="1143000" y="684213"/>
            <a:ext cx="4573588" cy="3432175"/>
          </a:xfrm>
          <a:ln/>
        </p:spPr>
      </p:sp>
      <p:sp>
        <p:nvSpPr>
          <p:cNvPr id="63493" name="Rectangle 3"/>
          <p:cNvSpPr>
            <a:spLocks noGrp="1" noChangeArrowheads="1"/>
          </p:cNvSpPr>
          <p:nvPr>
            <p:ph type="body" idx="1"/>
          </p:nvPr>
        </p:nvSpPr>
        <p:spPr>
          <a:xfrm>
            <a:off x="686421" y="4344025"/>
            <a:ext cx="5485158" cy="4116049"/>
          </a:xfrm>
          <a:noFill/>
          <a:ln/>
        </p:spPr>
        <p:txBody>
          <a:bodyPr lIns="93683" tIns="46840" rIns="93683" bIns="46840"/>
          <a:lstStyle/>
          <a:p>
            <a:pPr eaLnBrk="1" hangingPunct="1"/>
            <a:r>
              <a:rPr lang="en-US">
                <a:latin typeface="Arial" pitchFamily="34" charset="0"/>
                <a:cs typeface="Arial" pitchFamily="34" charset="0"/>
              </a:rPr>
              <a:t>Hand-out 11-2</a:t>
            </a:r>
          </a:p>
          <a:p>
            <a:pPr eaLnBrk="1" hangingPunct="1"/>
            <a:r>
              <a:rPr lang="en-US">
                <a:latin typeface="Arial" pitchFamily="34" charset="0"/>
                <a:cs typeface="Arial" pitchFamily="34" charset="0"/>
              </a:rPr>
              <a:t>OR DO NOW: Design a test that could test for intelligence.  Which factors would you use?</a:t>
            </a:r>
          </a:p>
          <a:p>
            <a:pPr eaLnBrk="1" hangingPunct="1"/>
            <a:endParaRPr lang="en-US" b="1">
              <a:latin typeface="Arial" pitchFamily="34" charset="0"/>
              <a:cs typeface="Arial" pitchFamily="34" charset="0"/>
            </a:endParaRPr>
          </a:p>
        </p:txBody>
      </p:sp>
    </p:spTree>
    <p:extLst>
      <p:ext uri="{BB962C8B-B14F-4D97-AF65-F5344CB8AC3E}">
        <p14:creationId xmlns:p14="http://schemas.microsoft.com/office/powerpoint/2010/main" val="4028649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35AD96-76FD-4FEB-8F47-8168D2FC2E32}" type="slidenum">
              <a:rPr lang="en-US" altLang="en-US"/>
              <a:pPr>
                <a:spcBef>
                  <a:spcPct val="0"/>
                </a:spcBef>
              </a:pPr>
              <a:t>27</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There are a number of challenges with BI. First, there are technical issues: disparate data, different operating systems, different database platforms, and more. This data is usually stored in an OLTP format designed for fast inserts, updates, and deletes, not analysis. Some challenges are human issues: different workers have different levels of expertise for working with data and therefore need different tools. Other challenges are business challenges: what data should be available and to whom and what level. </a:t>
            </a:r>
          </a:p>
        </p:txBody>
      </p:sp>
    </p:spTree>
    <p:extLst>
      <p:ext uri="{BB962C8B-B14F-4D97-AF65-F5344CB8AC3E}">
        <p14:creationId xmlns:p14="http://schemas.microsoft.com/office/powerpoint/2010/main" val="1588974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930E62-7BD2-4329-994B-4759BFCC014B}" type="slidenum">
              <a:rPr lang="en-US" altLang="en-US"/>
              <a:pPr>
                <a:spcBef>
                  <a:spcPct val="0"/>
                </a:spcBef>
              </a:pPr>
              <a:t>28</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The first step in building a BI solution is to consolidate data. There are many challenges here, such as distributed data being inconsistent. Data is often “dirty” which means bad data has crept into the system. These data challenges are covered on the next three slides.</a:t>
            </a:r>
          </a:p>
        </p:txBody>
      </p:sp>
    </p:spTree>
    <p:extLst>
      <p:ext uri="{BB962C8B-B14F-4D97-AF65-F5344CB8AC3E}">
        <p14:creationId xmlns:p14="http://schemas.microsoft.com/office/powerpoint/2010/main" val="2049283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93C86005-3E97-4F15-A182-F1C736DEFC81}" type="slidenum">
              <a:rPr lang="it-IT" altLang="en-US">
                <a:solidFill>
                  <a:srgbClr val="000000"/>
                </a:solidFill>
                <a:latin typeface="Times New Roman" panose="02020603050405020304" pitchFamily="18" charset="0"/>
              </a:rPr>
              <a:pPr>
                <a:lnSpc>
                  <a:spcPct val="95000"/>
                </a:lnSpc>
                <a:buClrTx/>
                <a:buFontTx/>
                <a:buNone/>
              </a:pPr>
              <a:t>36</a:t>
            </a:fld>
            <a:endParaRPr lang="it-IT" altLang="en-US">
              <a:solidFill>
                <a:srgbClr val="000000"/>
              </a:solidFill>
              <a:latin typeface="Times New Roman" panose="02020603050405020304" pitchFamily="18" charset="0"/>
            </a:endParaRPr>
          </a:p>
        </p:txBody>
      </p:sp>
      <p:sp>
        <p:nvSpPr>
          <p:cNvPr id="1229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2292" name="Rectangle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it-IT" altLang="en-US" smtClean="0">
              <a:latin typeface="Times New Roman" panose="02020603050405020304" pitchFamily="18" charset="0"/>
            </a:endParaRPr>
          </a:p>
        </p:txBody>
      </p:sp>
    </p:spTree>
    <p:extLst>
      <p:ext uri="{BB962C8B-B14F-4D97-AF65-F5344CB8AC3E}">
        <p14:creationId xmlns:p14="http://schemas.microsoft.com/office/powerpoint/2010/main" val="132524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01625" y="228600"/>
            <a:ext cx="8510588" cy="1325563"/>
          </a:xfrm>
        </p:spPr>
        <p:txBody>
          <a:bodyPr/>
          <a:lstStyle/>
          <a:p>
            <a:r>
              <a:rPr lang="el-GR"/>
              <a:t>Kλικ για επεξεργασία του τίτλου</a:t>
            </a:r>
            <a:endParaRPr lang="en-US"/>
          </a:p>
        </p:txBody>
      </p:sp>
      <p:sp>
        <p:nvSpPr>
          <p:cNvPr id="3" name="2 - Θέση κειμένου"/>
          <p:cNvSpPr>
            <a:spLocks noGrp="1"/>
          </p:cNvSpPr>
          <p:nvPr>
            <p:ph type="body" sz="half" idx="1"/>
          </p:nvPr>
        </p:nvSpPr>
        <p:spPr>
          <a:xfrm>
            <a:off x="301625" y="1676400"/>
            <a:ext cx="4194175" cy="44227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76400"/>
            <a:ext cx="4194175" cy="44227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6 - Θέση αριθμού διαφάνειας"/>
          <p:cNvSpPr>
            <a:spLocks noGrp="1"/>
          </p:cNvSpPr>
          <p:nvPr>
            <p:ph type="sldNum" sz="quarter" idx="12"/>
          </p:nvPr>
        </p:nvSpPr>
        <p:spPr>
          <a:xfrm>
            <a:off x="6553200" y="6245225"/>
            <a:ext cx="2286000" cy="476250"/>
          </a:xfrm>
        </p:spPr>
        <p:txBody>
          <a:bodyPr/>
          <a:lstStyle>
            <a:lvl1pPr>
              <a:defRPr smtClean="0"/>
            </a:lvl1pPr>
          </a:lstStyle>
          <a:p>
            <a:pPr>
              <a:defRPr/>
            </a:pPr>
            <a:fld id="{9C4FD6EB-B892-4335-B9DC-53D9CF2B11F0}" type="slidenum">
              <a:rPr lang="en-US" altLang="en-US"/>
              <a:pPr>
                <a:defRPr/>
              </a:pPr>
              <a:t>‹#›</a:t>
            </a:fld>
            <a:endParaRPr lang="en-US" altLang="en-US"/>
          </a:p>
        </p:txBody>
      </p:sp>
    </p:spTree>
    <p:extLst>
      <p:ext uri="{BB962C8B-B14F-4D97-AF65-F5344CB8AC3E}">
        <p14:creationId xmlns:p14="http://schemas.microsoft.com/office/powerpoint/2010/main" val="255954889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25-Nov-19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CC9B5-A720-46A7-87BE-B7A5F897075B}" type="datetimeFigureOut">
              <a:rPr lang="en-US" smtClean="0"/>
              <a:pPr/>
              <a:t>25-Nov-19</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C0D2D-8E68-4272-B05D-7064AEC366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telonis@ferrycenter.g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whatishumanresource.com/scope-of-Human-Resource-Managemen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noAutofit/>
          </a:bodyPr>
          <a:lstStyle/>
          <a:p>
            <a:r>
              <a:rPr lang="en-US" dirty="0"/>
              <a:t> </a:t>
            </a:r>
            <a:br>
              <a:rPr lang="en-US" dirty="0"/>
            </a:br>
            <a:r>
              <a:rPr lang="en-US" dirty="0" smtClean="0"/>
              <a:t>SYSTEMIC(s) </a:t>
            </a:r>
            <a:r>
              <a:rPr lang="en-US" dirty="0"/>
              <a:t>AND BUSINESS INTELLIGENCE FOR A SUSTAINABLE TOURISM INDUSTRY</a:t>
            </a:r>
            <a:br>
              <a:rPr lang="en-US" dirty="0"/>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3140968"/>
            <a:ext cx="8229600" cy="2985195"/>
          </a:xfrm>
        </p:spPr>
        <p:txBody>
          <a:bodyPr>
            <a:normAutofit fontScale="70000" lnSpcReduction="20000"/>
          </a:bodyPr>
          <a:lstStyle/>
          <a:p>
            <a:pPr marL="0" indent="0">
              <a:buNone/>
            </a:pPr>
            <a:r>
              <a:rPr lang="en-US" dirty="0" smtClean="0"/>
              <a:t>                                                          By</a:t>
            </a:r>
          </a:p>
          <a:p>
            <a:pPr marL="0" indent="0">
              <a:buNone/>
            </a:pPr>
            <a:r>
              <a:rPr lang="en-US" dirty="0" smtClean="0"/>
              <a:t>George Telonis and Peter P. Groumpos</a:t>
            </a:r>
          </a:p>
          <a:p>
            <a:pPr marL="0" indent="0">
              <a:buNone/>
            </a:pPr>
            <a:r>
              <a:rPr lang="en-US" dirty="0"/>
              <a:t> </a:t>
            </a:r>
            <a:r>
              <a:rPr lang="en-US" dirty="0" smtClean="0"/>
              <a:t> </a:t>
            </a:r>
            <a:r>
              <a:rPr lang="en-US" dirty="0" smtClean="0">
                <a:hlinkClick r:id="rId2"/>
              </a:rPr>
              <a:t>gtelonis@ferrycenter.gr</a:t>
            </a:r>
            <a:r>
              <a:rPr lang="en-US" dirty="0" smtClean="0"/>
              <a:t>  and </a:t>
            </a:r>
          </a:p>
          <a:p>
            <a:pPr marL="0" indent="0">
              <a:buNone/>
            </a:pPr>
            <a:r>
              <a:rPr lang="en-US" dirty="0" smtClean="0"/>
              <a:t>groumpos@ece.upatras.gr                        </a:t>
            </a:r>
          </a:p>
          <a:p>
            <a:pPr marL="0" indent="0">
              <a:buNone/>
            </a:pPr>
            <a:endParaRPr lang="en-US" dirty="0" smtClean="0"/>
          </a:p>
          <a:p>
            <a:pPr marL="0" indent="0">
              <a:buNone/>
            </a:pPr>
            <a:r>
              <a:rPr lang="en-US" dirty="0" smtClean="0">
                <a:latin typeface="Times New Roman" panose="02020603050405020304" pitchFamily="18" charset="0"/>
                <a:cs typeface="Times New Roman" panose="02020603050405020304" pitchFamily="18" charset="0"/>
              </a:rPr>
              <a:t>University </a:t>
            </a:r>
            <a:r>
              <a:rPr lang="en-US" dirty="0">
                <a:latin typeface="Times New Roman" panose="02020603050405020304" pitchFamily="18" charset="0"/>
                <a:cs typeface="Times New Roman" panose="02020603050405020304" pitchFamily="18" charset="0"/>
              </a:rPr>
              <a:t>of Patras, Greece.   </a:t>
            </a:r>
            <a:r>
              <a:rPr lang="en-US" dirty="0" smtClean="0">
                <a:latin typeface="Times New Roman" panose="02020603050405020304" pitchFamily="18" charset="0"/>
                <a:cs typeface="Times New Roman" panose="02020603050405020304" pitchFamily="18" charset="0"/>
              </a:rPr>
              <a:t>                                            groumpos@ece.upatras.gr </a:t>
            </a:r>
            <a:endParaRPr lang="en-US" dirty="0">
              <a:latin typeface="Times New Roman" panose="02020603050405020304" pitchFamily="18" charset="0"/>
              <a:cs typeface="Times New Roman" panose="02020603050405020304" pitchFamily="18" charset="0"/>
            </a:endParaRPr>
          </a:p>
          <a:p>
            <a:pPr marL="0" indent="0">
              <a:buNone/>
            </a:pPr>
            <a:r>
              <a:rPr lang="el-GR" dirty="0" smtClean="0"/>
              <a:t>                                                                                </a:t>
            </a:r>
            <a:endParaRPr lang="en-US" dirty="0"/>
          </a:p>
          <a:p>
            <a:endParaRPr lang="en-US" dirty="0"/>
          </a:p>
        </p:txBody>
      </p:sp>
      <p:pic>
        <p:nvPicPr>
          <p:cNvPr id="4" name="Picture 3" descr="logo-up-4color-stamp_11.jpg"/>
          <p:cNvPicPr>
            <a:picLocks noChangeAspect="1"/>
          </p:cNvPicPr>
          <p:nvPr/>
        </p:nvPicPr>
        <p:blipFill>
          <a:blip r:embed="rId3" cstate="print"/>
          <a:stretch>
            <a:fillRect/>
          </a:stretch>
        </p:blipFill>
        <p:spPr>
          <a:xfrm>
            <a:off x="5566807" y="5229200"/>
            <a:ext cx="3050720" cy="1476221"/>
          </a:xfrm>
          <a:prstGeom prst="rect">
            <a:avLst/>
          </a:prstGeom>
        </p:spPr>
      </p:pic>
    </p:spTree>
    <p:extLst>
      <p:ext uri="{BB962C8B-B14F-4D97-AF65-F5344CB8AC3E}">
        <p14:creationId xmlns:p14="http://schemas.microsoft.com/office/powerpoint/2010/main" val="3778492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Characteristics of Tourism (1/2)</a:t>
            </a:r>
            <a:endParaRPr lang="en-AU" dirty="0"/>
          </a:p>
        </p:txBody>
      </p:sp>
      <p:sp>
        <p:nvSpPr>
          <p:cNvPr id="3" name="Content Placeholder 2"/>
          <p:cNvSpPr>
            <a:spLocks noGrp="1"/>
          </p:cNvSpPr>
          <p:nvPr>
            <p:ph idx="1"/>
          </p:nvPr>
        </p:nvSpPr>
        <p:spPr>
          <a:xfrm>
            <a:off x="500034" y="1357298"/>
            <a:ext cx="8229600" cy="4525963"/>
          </a:xfrm>
        </p:spPr>
        <p:txBody>
          <a:bodyPr>
            <a:normAutofit lnSpcReduction="10000"/>
          </a:bodyPr>
          <a:lstStyle/>
          <a:p>
            <a:r>
              <a:rPr lang="en-AU" dirty="0" smtClean="0"/>
              <a:t>Intangible</a:t>
            </a:r>
          </a:p>
          <a:p>
            <a:pPr lvl="1"/>
            <a:r>
              <a:rPr lang="en-AU" dirty="0" smtClean="0"/>
              <a:t>Can’t be physically displayed or inspected before purchasing</a:t>
            </a:r>
          </a:p>
          <a:p>
            <a:r>
              <a:rPr lang="en-AU" dirty="0" smtClean="0"/>
              <a:t>Separation between purchase &amp; consumption</a:t>
            </a:r>
          </a:p>
          <a:p>
            <a:r>
              <a:rPr lang="en-AU" dirty="0" smtClean="0"/>
              <a:t>Perishable inventory</a:t>
            </a:r>
          </a:p>
          <a:p>
            <a:r>
              <a:rPr lang="en-AU" dirty="0" smtClean="0"/>
              <a:t>High risk</a:t>
            </a:r>
          </a:p>
          <a:p>
            <a:pPr lvl="1"/>
            <a:r>
              <a:rPr lang="en-AU" dirty="0" smtClean="0"/>
              <a:t>Psychological and financial</a:t>
            </a:r>
          </a:p>
          <a:p>
            <a:pPr lvl="2"/>
            <a:r>
              <a:rPr lang="en-AU" dirty="0" smtClean="0"/>
              <a:t>Often involve the whole family</a:t>
            </a:r>
          </a:p>
          <a:p>
            <a:r>
              <a:rPr lang="en-AU" dirty="0" smtClean="0"/>
              <a:t>Information intensive activity</a:t>
            </a:r>
          </a:p>
          <a:p>
            <a:endParaRPr lang="en-AU" dirty="0"/>
          </a:p>
        </p:txBody>
      </p:sp>
    </p:spTree>
    <p:extLst>
      <p:ext uri="{BB962C8B-B14F-4D97-AF65-F5344CB8AC3E}">
        <p14:creationId xmlns:p14="http://schemas.microsoft.com/office/powerpoint/2010/main" val="4171580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Characteristics of </a:t>
            </a:r>
            <a:r>
              <a:rPr lang="en-AU" dirty="0" smtClean="0"/>
              <a:t>Tourism (2/2)</a:t>
            </a:r>
            <a:endParaRPr lang="en-AU" dirty="0"/>
          </a:p>
        </p:txBody>
      </p:sp>
      <p:sp>
        <p:nvSpPr>
          <p:cNvPr id="3" name="Content Placeholder 2"/>
          <p:cNvSpPr>
            <a:spLocks noGrp="1"/>
          </p:cNvSpPr>
          <p:nvPr>
            <p:ph idx="1"/>
          </p:nvPr>
        </p:nvSpPr>
        <p:spPr/>
        <p:txBody>
          <a:bodyPr/>
          <a:lstStyle/>
          <a:p>
            <a:r>
              <a:rPr lang="en-AU" dirty="0" smtClean="0"/>
              <a:t>Dominated by small enterprise</a:t>
            </a:r>
          </a:p>
          <a:p>
            <a:r>
              <a:rPr lang="en-AU" dirty="0" smtClean="0"/>
              <a:t>History of lengthy supply chains based on commissions</a:t>
            </a:r>
          </a:p>
          <a:p>
            <a:pPr lvl="1"/>
            <a:r>
              <a:rPr lang="en-AU" dirty="0" smtClean="0"/>
              <a:t>Product suppliers</a:t>
            </a:r>
          </a:p>
          <a:p>
            <a:pPr lvl="1"/>
            <a:r>
              <a:rPr lang="en-AU" dirty="0" smtClean="0"/>
              <a:t>Consolidators</a:t>
            </a:r>
          </a:p>
          <a:p>
            <a:pPr lvl="1"/>
            <a:r>
              <a:rPr lang="en-AU" dirty="0" smtClean="0"/>
              <a:t>Wholesalers</a:t>
            </a:r>
          </a:p>
          <a:p>
            <a:pPr lvl="1"/>
            <a:r>
              <a:rPr lang="en-AU" dirty="0" smtClean="0"/>
              <a:t>Retailers</a:t>
            </a:r>
          </a:p>
          <a:p>
            <a:pPr lvl="1"/>
            <a:r>
              <a:rPr lang="en-AU" dirty="0" smtClean="0"/>
              <a:t>Consumers</a:t>
            </a:r>
          </a:p>
          <a:p>
            <a:pPr lvl="1">
              <a:buNone/>
            </a:pPr>
            <a:endParaRPr lang="en-AU" dirty="0"/>
          </a:p>
        </p:txBody>
      </p:sp>
    </p:spTree>
    <p:extLst>
      <p:ext uri="{BB962C8B-B14F-4D97-AF65-F5344CB8AC3E}">
        <p14:creationId xmlns:p14="http://schemas.microsoft.com/office/powerpoint/2010/main" val="3893582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285750" y="142875"/>
            <a:ext cx="8686800" cy="946150"/>
          </a:xfrm>
        </p:spPr>
        <p:txBody>
          <a:bodyPr/>
          <a:lstStyle/>
          <a:p>
            <a:pPr eaLnBrk="1" hangingPunct="1"/>
            <a:r>
              <a:rPr lang="en-US" altLang="en-US" smtClean="0"/>
              <a:t>Tourism Business</a:t>
            </a:r>
          </a:p>
        </p:txBody>
      </p:sp>
      <p:grpSp>
        <p:nvGrpSpPr>
          <p:cNvPr id="12291" name="Group 3"/>
          <p:cNvGrpSpPr>
            <a:grpSpLocks/>
          </p:cNvGrpSpPr>
          <p:nvPr/>
        </p:nvGrpSpPr>
        <p:grpSpPr bwMode="auto">
          <a:xfrm>
            <a:off x="428625" y="1214438"/>
            <a:ext cx="7072313" cy="4643437"/>
            <a:chOff x="1260" y="6510"/>
            <a:chExt cx="9150" cy="6435"/>
          </a:xfrm>
        </p:grpSpPr>
        <p:sp>
          <p:nvSpPr>
            <p:cNvPr id="12292" name="Rectangle 4"/>
            <p:cNvSpPr>
              <a:spLocks noChangeArrowheads="1"/>
            </p:cNvSpPr>
            <p:nvPr/>
          </p:nvSpPr>
          <p:spPr bwMode="auto">
            <a:xfrm>
              <a:off x="1260" y="6510"/>
              <a:ext cx="9150" cy="6435"/>
            </a:xfrm>
            <a:prstGeom prst="rect">
              <a:avLst/>
            </a:prstGeom>
            <a:solidFill>
              <a:srgbClr val="DAEEF3"/>
            </a:solidFill>
            <a:ln w="9525">
              <a:solidFill>
                <a:srgbClr val="205867"/>
              </a:solidFill>
              <a:miter lim="800000"/>
              <a:headEnd/>
              <a:tailEnd/>
            </a:ln>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SzTx/>
                <a:buFontTx/>
                <a:buNone/>
              </a:pPr>
              <a:endParaRPr lang="en-US" altLang="en-US" sz="1800">
                <a:latin typeface="Franklin Gothic Book" panose="020B0503020102020204" pitchFamily="34" charset="0"/>
              </a:endParaRPr>
            </a:p>
          </p:txBody>
        </p:sp>
        <p:sp>
          <p:nvSpPr>
            <p:cNvPr id="12293" name="Text Box 5"/>
            <p:cNvSpPr txBox="1">
              <a:spLocks noChangeArrowheads="1"/>
            </p:cNvSpPr>
            <p:nvPr/>
          </p:nvSpPr>
          <p:spPr bwMode="auto">
            <a:xfrm>
              <a:off x="7590" y="6810"/>
              <a:ext cx="205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spcAft>
                  <a:spcPts val="1000"/>
                </a:spcAft>
                <a:buClrTx/>
                <a:buSzTx/>
                <a:buFontTx/>
                <a:buNone/>
              </a:pPr>
              <a:r>
                <a:rPr lang="es-ES" altLang="en-US" sz="1200" b="1">
                  <a:latin typeface="Calibri" panose="020F0502020204030204" pitchFamily="34" charset="0"/>
                </a:rPr>
                <a:t>Consumer Needs</a:t>
              </a:r>
              <a:endParaRPr lang="es-ES" altLang="en-US" sz="1800">
                <a:latin typeface="Arial" panose="020B0604020202020204" pitchFamily="34" charset="0"/>
              </a:endParaRPr>
            </a:p>
          </p:txBody>
        </p:sp>
        <p:sp>
          <p:nvSpPr>
            <p:cNvPr id="12294" name="Text Box 6"/>
            <p:cNvSpPr txBox="1">
              <a:spLocks noChangeArrowheads="1"/>
            </p:cNvSpPr>
            <p:nvPr/>
          </p:nvSpPr>
          <p:spPr bwMode="auto">
            <a:xfrm>
              <a:off x="7740" y="8640"/>
              <a:ext cx="190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spcAft>
                  <a:spcPts val="1000"/>
                </a:spcAft>
                <a:buClrTx/>
                <a:buSzTx/>
                <a:buFontTx/>
                <a:buNone/>
              </a:pPr>
              <a:r>
                <a:rPr lang="es-ES" altLang="en-US" sz="1200" b="1">
                  <a:latin typeface="Calibri" panose="020F0502020204030204" pitchFamily="34" charset="0"/>
                </a:rPr>
                <a:t>Awareness</a:t>
              </a:r>
              <a:endParaRPr lang="es-ES" altLang="en-US" sz="1800">
                <a:latin typeface="Arial" panose="020B0604020202020204" pitchFamily="34" charset="0"/>
              </a:endParaRPr>
            </a:p>
          </p:txBody>
        </p:sp>
        <p:sp>
          <p:nvSpPr>
            <p:cNvPr id="12295" name="Text Box 7"/>
            <p:cNvSpPr txBox="1">
              <a:spLocks noChangeArrowheads="1"/>
            </p:cNvSpPr>
            <p:nvPr/>
          </p:nvSpPr>
          <p:spPr bwMode="auto">
            <a:xfrm>
              <a:off x="7740" y="10350"/>
              <a:ext cx="190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spcAft>
                  <a:spcPts val="1000"/>
                </a:spcAft>
                <a:buClrTx/>
                <a:buSzTx/>
                <a:buFontTx/>
                <a:buNone/>
              </a:pPr>
              <a:r>
                <a:rPr lang="es-ES" altLang="en-US" sz="1200" b="1">
                  <a:latin typeface="Calibri" panose="020F0502020204030204" pitchFamily="34" charset="0"/>
                </a:rPr>
                <a:t>Motivation</a:t>
              </a:r>
              <a:endParaRPr lang="es-ES" altLang="en-US" sz="1800">
                <a:latin typeface="Arial" panose="020B0604020202020204" pitchFamily="34" charset="0"/>
              </a:endParaRPr>
            </a:p>
          </p:txBody>
        </p:sp>
        <p:sp>
          <p:nvSpPr>
            <p:cNvPr id="12296" name="Text Box 8"/>
            <p:cNvSpPr txBox="1">
              <a:spLocks noChangeArrowheads="1"/>
            </p:cNvSpPr>
            <p:nvPr/>
          </p:nvSpPr>
          <p:spPr bwMode="auto">
            <a:xfrm>
              <a:off x="4755" y="11700"/>
              <a:ext cx="241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spcAft>
                  <a:spcPts val="1000"/>
                </a:spcAft>
                <a:buClrTx/>
                <a:buSzTx/>
                <a:buFontTx/>
                <a:buNone/>
              </a:pPr>
              <a:r>
                <a:rPr lang="es-ES" altLang="en-US" sz="1200" b="1">
                  <a:latin typeface="Calibri" panose="020F0502020204030204" pitchFamily="34" charset="0"/>
                </a:rPr>
                <a:t>Planning / Decision</a:t>
              </a:r>
              <a:endParaRPr lang="es-ES" altLang="en-US" sz="1800">
                <a:latin typeface="Arial" panose="020B0604020202020204" pitchFamily="34" charset="0"/>
              </a:endParaRPr>
            </a:p>
          </p:txBody>
        </p:sp>
        <p:sp>
          <p:nvSpPr>
            <p:cNvPr id="12297" name="Text Box 9"/>
            <p:cNvSpPr txBox="1">
              <a:spLocks noChangeArrowheads="1"/>
            </p:cNvSpPr>
            <p:nvPr/>
          </p:nvSpPr>
          <p:spPr bwMode="auto">
            <a:xfrm>
              <a:off x="2010" y="10455"/>
              <a:ext cx="190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spcAft>
                  <a:spcPts val="1000"/>
                </a:spcAft>
                <a:buClrTx/>
                <a:buSzTx/>
                <a:buFontTx/>
                <a:buNone/>
              </a:pPr>
              <a:r>
                <a:rPr lang="es-ES" altLang="en-US" sz="1200" b="1">
                  <a:latin typeface="Calibri" panose="020F0502020204030204" pitchFamily="34" charset="0"/>
                </a:rPr>
                <a:t>Satisfaction</a:t>
              </a:r>
              <a:endParaRPr lang="es-ES" altLang="en-US" sz="1800">
                <a:latin typeface="Arial" panose="020B0604020202020204" pitchFamily="34" charset="0"/>
              </a:endParaRPr>
            </a:p>
          </p:txBody>
        </p:sp>
        <p:sp>
          <p:nvSpPr>
            <p:cNvPr id="12298" name="Text Box 10"/>
            <p:cNvSpPr txBox="1">
              <a:spLocks noChangeArrowheads="1"/>
            </p:cNvSpPr>
            <p:nvPr/>
          </p:nvSpPr>
          <p:spPr bwMode="auto">
            <a:xfrm>
              <a:off x="2010" y="8640"/>
              <a:ext cx="1905" cy="6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spcAft>
                  <a:spcPts val="1000"/>
                </a:spcAft>
                <a:buClrTx/>
                <a:buSzTx/>
                <a:buFontTx/>
                <a:buNone/>
              </a:pPr>
              <a:r>
                <a:rPr lang="es-ES" altLang="en-US" sz="1200" b="1">
                  <a:latin typeface="Calibri" panose="020F0502020204030204" pitchFamily="34" charset="0"/>
                </a:rPr>
                <a:t>Word Spread</a:t>
              </a:r>
              <a:endParaRPr lang="es-ES" altLang="en-US" sz="1800">
                <a:latin typeface="Arial" panose="020B0604020202020204" pitchFamily="34" charset="0"/>
              </a:endParaRPr>
            </a:p>
          </p:txBody>
        </p:sp>
        <p:sp>
          <p:nvSpPr>
            <p:cNvPr id="12299" name="AutoShape 11"/>
            <p:cNvSpPr>
              <a:spLocks noChangeArrowheads="1"/>
            </p:cNvSpPr>
            <p:nvPr/>
          </p:nvSpPr>
          <p:spPr bwMode="auto">
            <a:xfrm>
              <a:off x="4680" y="8595"/>
              <a:ext cx="2565" cy="645"/>
            </a:xfrm>
            <a:prstGeom prst="rightArrow">
              <a:avLst>
                <a:gd name="adj1" fmla="val 50000"/>
                <a:gd name="adj2" fmla="val 99419"/>
              </a:avLst>
            </a:prstGeom>
            <a:solidFill>
              <a:srgbClr val="FFFFFF"/>
            </a:solidFill>
            <a:ln w="9525">
              <a:solidFill>
                <a:srgbClr val="205867"/>
              </a:solidFill>
              <a:miter lim="800000"/>
              <a:headEnd/>
              <a:tailEnd/>
            </a:ln>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SzTx/>
                <a:buFontTx/>
                <a:buNone/>
              </a:pPr>
              <a:endParaRPr lang="en-US" altLang="en-US" sz="1800">
                <a:latin typeface="Franklin Gothic Book" panose="020B0503020102020204" pitchFamily="34" charset="0"/>
              </a:endParaRPr>
            </a:p>
          </p:txBody>
        </p:sp>
        <p:sp>
          <p:nvSpPr>
            <p:cNvPr id="12300" name="AutoShape 12"/>
            <p:cNvSpPr>
              <a:spLocks noChangeArrowheads="1"/>
            </p:cNvSpPr>
            <p:nvPr/>
          </p:nvSpPr>
          <p:spPr bwMode="auto">
            <a:xfrm>
              <a:off x="8445" y="7650"/>
              <a:ext cx="600" cy="810"/>
            </a:xfrm>
            <a:prstGeom prst="downArrow">
              <a:avLst>
                <a:gd name="adj1" fmla="val 50000"/>
                <a:gd name="adj2" fmla="val 33750"/>
              </a:avLst>
            </a:prstGeom>
            <a:solidFill>
              <a:srgbClr val="FFFFFF"/>
            </a:solidFill>
            <a:ln w="9525">
              <a:solidFill>
                <a:srgbClr val="205867"/>
              </a:solidFill>
              <a:miter lim="800000"/>
              <a:headEnd/>
              <a:tailEnd/>
            </a:ln>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SzTx/>
                <a:buFontTx/>
                <a:buNone/>
              </a:pPr>
              <a:endParaRPr lang="en-US" altLang="en-US" sz="1800">
                <a:latin typeface="Franklin Gothic Book" panose="020B0503020102020204" pitchFamily="34" charset="0"/>
              </a:endParaRPr>
            </a:p>
          </p:txBody>
        </p:sp>
        <p:sp>
          <p:nvSpPr>
            <p:cNvPr id="12301" name="AutoShape 13"/>
            <p:cNvSpPr>
              <a:spLocks noChangeArrowheads="1"/>
            </p:cNvSpPr>
            <p:nvPr/>
          </p:nvSpPr>
          <p:spPr bwMode="auto">
            <a:xfrm>
              <a:off x="8445" y="9390"/>
              <a:ext cx="600" cy="810"/>
            </a:xfrm>
            <a:prstGeom prst="downArrow">
              <a:avLst>
                <a:gd name="adj1" fmla="val 50000"/>
                <a:gd name="adj2" fmla="val 33750"/>
              </a:avLst>
            </a:prstGeom>
            <a:solidFill>
              <a:srgbClr val="FFFFFF"/>
            </a:solidFill>
            <a:ln w="9525">
              <a:solidFill>
                <a:srgbClr val="205867"/>
              </a:solidFill>
              <a:miter lim="800000"/>
              <a:headEnd/>
              <a:tailEnd/>
            </a:ln>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SzTx/>
                <a:buFontTx/>
                <a:buNone/>
              </a:pPr>
              <a:endParaRPr lang="en-US" altLang="en-US" sz="1800">
                <a:latin typeface="Franklin Gothic Book" panose="020B0503020102020204" pitchFamily="34" charset="0"/>
              </a:endParaRPr>
            </a:p>
          </p:txBody>
        </p:sp>
        <p:sp>
          <p:nvSpPr>
            <p:cNvPr id="12302" name="AutoShape 14"/>
            <p:cNvSpPr>
              <a:spLocks noChangeArrowheads="1"/>
            </p:cNvSpPr>
            <p:nvPr/>
          </p:nvSpPr>
          <p:spPr bwMode="auto">
            <a:xfrm>
              <a:off x="2595" y="9390"/>
              <a:ext cx="660" cy="855"/>
            </a:xfrm>
            <a:prstGeom prst="upArrow">
              <a:avLst>
                <a:gd name="adj1" fmla="val 50000"/>
                <a:gd name="adj2" fmla="val 32386"/>
              </a:avLst>
            </a:prstGeom>
            <a:solidFill>
              <a:srgbClr val="FFFFFF"/>
            </a:solidFill>
            <a:ln w="9525">
              <a:solidFill>
                <a:srgbClr val="205867"/>
              </a:solidFill>
              <a:miter lim="800000"/>
              <a:headEnd/>
              <a:tailEnd/>
            </a:ln>
          </p:spPr>
          <p:txBody>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F9B639"/>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F9B639"/>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F9B639"/>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SzTx/>
                <a:buFontTx/>
                <a:buNone/>
              </a:pPr>
              <a:endParaRPr lang="en-US" altLang="en-US" sz="1800">
                <a:latin typeface="Franklin Gothic Book" panose="020B0503020102020204" pitchFamily="34" charset="0"/>
              </a:endParaRPr>
            </a:p>
          </p:txBody>
        </p:sp>
        <p:sp>
          <p:nvSpPr>
            <p:cNvPr id="12303" name="AutoShape 15"/>
            <p:cNvSpPr>
              <a:spLocks noChangeArrowheads="1"/>
            </p:cNvSpPr>
            <p:nvPr/>
          </p:nvSpPr>
          <p:spPr bwMode="auto">
            <a:xfrm rot="-5400000">
              <a:off x="2720" y="11065"/>
              <a:ext cx="1235" cy="148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35 w 21600"/>
                <a:gd name="T13" fmla="*/ 2909 h 21600"/>
                <a:gd name="T14" fmla="*/ 18224 w 21600"/>
                <a:gd name="T15" fmla="*/ 9251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9525">
              <a:solidFill>
                <a:srgbClr val="205867"/>
              </a:solidFill>
              <a:miter lim="800000"/>
              <a:headEnd/>
              <a:tailEnd/>
            </a:ln>
          </p:spPr>
          <p:txBody>
            <a:bodyPr/>
            <a:lstStyle/>
            <a:p>
              <a:endParaRPr lang="en-US"/>
            </a:p>
          </p:txBody>
        </p:sp>
        <p:sp>
          <p:nvSpPr>
            <p:cNvPr id="12304" name="AutoShape 16"/>
            <p:cNvSpPr>
              <a:spLocks noChangeArrowheads="1"/>
            </p:cNvSpPr>
            <p:nvPr/>
          </p:nvSpPr>
          <p:spPr bwMode="auto">
            <a:xfrm rot="10800000">
              <a:off x="7426" y="11190"/>
              <a:ext cx="1657" cy="123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23 w 21600"/>
                <a:gd name="T13" fmla="*/ 2903 h 21600"/>
                <a:gd name="T14" fmla="*/ 18224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9525">
              <a:solidFill>
                <a:srgbClr val="205867"/>
              </a:solidFill>
              <a:miter lim="800000"/>
              <a:headEnd/>
              <a:tailEnd/>
            </a:ln>
          </p:spPr>
          <p:txBody>
            <a:bodyPr/>
            <a:lstStyle/>
            <a:p>
              <a:endParaRPr lang="en-US"/>
            </a:p>
          </p:txBody>
        </p:sp>
      </p:grpSp>
    </p:spTree>
    <p:extLst>
      <p:ext uri="{BB962C8B-B14F-4D97-AF65-F5344CB8AC3E}">
        <p14:creationId xmlns:p14="http://schemas.microsoft.com/office/powerpoint/2010/main" val="351147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274638"/>
            <a:ext cx="9468544" cy="274042"/>
          </a:xfrm>
        </p:spPr>
        <p:txBody>
          <a:bodyPr>
            <a:normAutofit fontScale="90000"/>
          </a:bodyPr>
          <a:lstStyle/>
          <a:p>
            <a:r>
              <a:rPr lang="en-US" dirty="0" smtClean="0"/>
              <a:t/>
            </a:r>
            <a:br>
              <a:rPr lang="en-US" dirty="0" smtClean="0"/>
            </a:br>
            <a:r>
              <a:rPr lang="en-US" dirty="0" smtClean="0"/>
              <a:t/>
            </a:r>
            <a:br>
              <a:rPr lang="en-US" dirty="0" smtClean="0"/>
            </a:br>
            <a:r>
              <a:rPr lang="en-US" sz="3600" dirty="0" smtClean="0"/>
              <a:t>The </a:t>
            </a:r>
            <a:r>
              <a:rPr lang="en-US" sz="3600" dirty="0"/>
              <a:t>Tourism Phenomenon:</a:t>
            </a:r>
            <a:br>
              <a:rPr lang="en-US" sz="3600" dirty="0"/>
            </a:br>
            <a:r>
              <a:rPr lang="en-US" sz="3600" dirty="0"/>
              <a:t>Components of tourism and tourism management</a:t>
            </a:r>
            <a:br>
              <a:rPr lang="en-US" sz="3600" dirty="0"/>
            </a:br>
            <a:endParaRPr lang="en-US" sz="3600" dirty="0"/>
          </a:p>
        </p:txBody>
      </p:sp>
      <p:pic>
        <p:nvPicPr>
          <p:cNvPr id="4" name="Content Placeholder 3"/>
          <p:cNvPicPr>
            <a:picLocks noGrp="1" noChangeAspect="1"/>
          </p:cNvPicPr>
          <p:nvPr>
            <p:ph idx="1"/>
          </p:nvPr>
        </p:nvPicPr>
        <p:blipFill>
          <a:blip r:embed="rId3"/>
          <a:stretch>
            <a:fillRect/>
          </a:stretch>
        </p:blipFill>
        <p:spPr>
          <a:xfrm>
            <a:off x="457200" y="1484784"/>
            <a:ext cx="8219256" cy="6768752"/>
          </a:xfrm>
          <a:prstGeom prst="rect">
            <a:avLst/>
          </a:prstGeom>
        </p:spPr>
      </p:pic>
    </p:spTree>
    <p:extLst>
      <p:ext uri="{BB962C8B-B14F-4D97-AF65-F5344CB8AC3E}">
        <p14:creationId xmlns:p14="http://schemas.microsoft.com/office/powerpoint/2010/main" val="2272409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Problems with Traditional Approach</a:t>
            </a:r>
            <a:endParaRPr lang="en-AU" dirty="0"/>
          </a:p>
        </p:txBody>
      </p:sp>
      <p:sp>
        <p:nvSpPr>
          <p:cNvPr id="3" name="Content Placeholder 2"/>
          <p:cNvSpPr>
            <a:spLocks noGrp="1"/>
          </p:cNvSpPr>
          <p:nvPr>
            <p:ph idx="1"/>
          </p:nvPr>
        </p:nvSpPr>
        <p:spPr>
          <a:xfrm>
            <a:off x="500034" y="1428736"/>
            <a:ext cx="8229600" cy="4525963"/>
          </a:xfrm>
        </p:spPr>
        <p:txBody>
          <a:bodyPr>
            <a:normAutofit fontScale="92500" lnSpcReduction="10000"/>
          </a:bodyPr>
          <a:lstStyle/>
          <a:p>
            <a:r>
              <a:rPr lang="en-AU" dirty="0" smtClean="0"/>
              <a:t>Small operators totally dependent on conditions set by large companies in the supply chain</a:t>
            </a:r>
          </a:p>
          <a:p>
            <a:endParaRPr lang="en-AU" dirty="0" smtClean="0"/>
          </a:p>
          <a:p>
            <a:r>
              <a:rPr lang="en-AU" dirty="0" smtClean="0"/>
              <a:t>Often too small to participate in opportunities</a:t>
            </a:r>
          </a:p>
          <a:p>
            <a:endParaRPr lang="en-AU" dirty="0" smtClean="0"/>
          </a:p>
          <a:p>
            <a:r>
              <a:rPr lang="en-AU" dirty="0" smtClean="0"/>
              <a:t>Pricing and other conditions locked down for up to 2 years</a:t>
            </a:r>
          </a:p>
          <a:p>
            <a:endParaRPr lang="en-AU" dirty="0" smtClean="0"/>
          </a:p>
          <a:p>
            <a:r>
              <a:rPr lang="en-AU" dirty="0" smtClean="0"/>
              <a:t>Very limited ability to access the market directly</a:t>
            </a:r>
            <a:endParaRPr lang="en-AU" dirty="0"/>
          </a:p>
        </p:txBody>
      </p:sp>
    </p:spTree>
    <p:extLst>
      <p:ext uri="{BB962C8B-B14F-4D97-AF65-F5344CB8AC3E}">
        <p14:creationId xmlns:p14="http://schemas.microsoft.com/office/powerpoint/2010/main" val="756741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New Issues? (1/3)</a:t>
            </a:r>
            <a:endParaRPr lang="en-AU" dirty="0"/>
          </a:p>
        </p:txBody>
      </p:sp>
      <p:sp>
        <p:nvSpPr>
          <p:cNvPr id="3" name="Content Placeholder 2"/>
          <p:cNvSpPr>
            <a:spLocks noGrp="1"/>
          </p:cNvSpPr>
          <p:nvPr>
            <p:ph idx="1"/>
          </p:nvPr>
        </p:nvSpPr>
        <p:spPr/>
        <p:txBody>
          <a:bodyPr>
            <a:normAutofit fontScale="92500"/>
          </a:bodyPr>
          <a:lstStyle/>
          <a:p>
            <a:r>
              <a:rPr lang="en-AU" dirty="0" smtClean="0"/>
              <a:t>Online pricing compared to other pricing</a:t>
            </a:r>
          </a:p>
          <a:p>
            <a:pPr lvl="1"/>
            <a:r>
              <a:rPr lang="en-US" dirty="0" smtClean="0"/>
              <a:t>Low </a:t>
            </a:r>
            <a:r>
              <a:rPr lang="en-US" dirty="0"/>
              <a:t>Cost Carriers </a:t>
            </a:r>
            <a:r>
              <a:rPr lang="en-US" dirty="0" smtClean="0"/>
              <a:t> (LCCs) and </a:t>
            </a:r>
            <a:r>
              <a:rPr lang="en-US" dirty="0"/>
              <a:t>their Impact </a:t>
            </a:r>
            <a:r>
              <a:rPr lang="en-US" dirty="0" smtClean="0"/>
              <a:t>Tourism</a:t>
            </a:r>
            <a:r>
              <a:rPr lang="en-AU" dirty="0" smtClean="0"/>
              <a:t> push online</a:t>
            </a:r>
          </a:p>
          <a:p>
            <a:pPr lvl="1"/>
            <a:r>
              <a:rPr lang="en-AU" dirty="0" smtClean="0"/>
              <a:t>Full service carriers use consolidators and intermediaries to sell their discounted seats to protect the brand</a:t>
            </a:r>
          </a:p>
          <a:p>
            <a:endParaRPr lang="en-AU" dirty="0" smtClean="0"/>
          </a:p>
          <a:p>
            <a:r>
              <a:rPr lang="en-AU" dirty="0" smtClean="0"/>
              <a:t>Bundling product</a:t>
            </a:r>
          </a:p>
          <a:p>
            <a:pPr lvl="1"/>
            <a:r>
              <a:rPr lang="en-AU" dirty="0" smtClean="0"/>
              <a:t>Once the role of intermediaries but now consumers</a:t>
            </a:r>
            <a:endParaRPr lang="en-AU" dirty="0"/>
          </a:p>
        </p:txBody>
      </p:sp>
    </p:spTree>
    <p:extLst>
      <p:ext uri="{BB962C8B-B14F-4D97-AF65-F5344CB8AC3E}">
        <p14:creationId xmlns:p14="http://schemas.microsoft.com/office/powerpoint/2010/main" val="3085969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New Issues? </a:t>
            </a:r>
            <a:r>
              <a:rPr lang="en-AU" dirty="0" smtClean="0"/>
              <a:t>(2/3</a:t>
            </a:r>
            <a:r>
              <a:rPr lang="en-AU" dirty="0"/>
              <a:t>)</a:t>
            </a:r>
          </a:p>
        </p:txBody>
      </p:sp>
      <p:sp>
        <p:nvSpPr>
          <p:cNvPr id="3" name="Content Placeholder 2"/>
          <p:cNvSpPr>
            <a:spLocks noGrp="1"/>
          </p:cNvSpPr>
          <p:nvPr>
            <p:ph idx="1"/>
          </p:nvPr>
        </p:nvSpPr>
        <p:spPr>
          <a:xfrm>
            <a:off x="428596" y="1428736"/>
            <a:ext cx="8229600" cy="4525963"/>
          </a:xfrm>
        </p:spPr>
        <p:txBody>
          <a:bodyPr/>
          <a:lstStyle/>
          <a:p>
            <a:r>
              <a:rPr lang="en-AU" dirty="0" smtClean="0"/>
              <a:t>Survival of travel agents</a:t>
            </a:r>
          </a:p>
          <a:p>
            <a:pPr lvl="1"/>
            <a:r>
              <a:rPr lang="en-AU" dirty="0" smtClean="0"/>
              <a:t>Commission versus service fee</a:t>
            </a:r>
          </a:p>
          <a:p>
            <a:pPr lvl="1"/>
            <a:endParaRPr lang="en-AU" dirty="0" smtClean="0"/>
          </a:p>
          <a:p>
            <a:r>
              <a:rPr lang="en-AU" dirty="0" smtClean="0"/>
              <a:t>Tourist information &amp; tour guiding</a:t>
            </a:r>
          </a:p>
          <a:p>
            <a:pPr lvl="1"/>
            <a:r>
              <a:rPr lang="en-AU" dirty="0" smtClean="0"/>
              <a:t>Mobile phone technology</a:t>
            </a:r>
          </a:p>
          <a:p>
            <a:pPr lvl="1"/>
            <a:endParaRPr lang="en-AU" dirty="0" smtClean="0"/>
          </a:p>
          <a:p>
            <a:r>
              <a:rPr lang="en-AU" dirty="0" smtClean="0"/>
              <a:t>Smart websites and search engines</a:t>
            </a:r>
          </a:p>
          <a:p>
            <a:pPr lvl="1"/>
            <a:r>
              <a:rPr lang="en-AU" dirty="0" smtClean="0"/>
              <a:t>Consumer preferences</a:t>
            </a:r>
            <a:endParaRPr lang="en-AU" dirty="0"/>
          </a:p>
        </p:txBody>
      </p:sp>
    </p:spTree>
    <p:extLst>
      <p:ext uri="{BB962C8B-B14F-4D97-AF65-F5344CB8AC3E}">
        <p14:creationId xmlns:p14="http://schemas.microsoft.com/office/powerpoint/2010/main" val="3611954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lstStyle/>
          <a:p>
            <a:r>
              <a:rPr lang="en-AU" dirty="0"/>
              <a:t>New Issues? </a:t>
            </a:r>
            <a:r>
              <a:rPr lang="en-AU" dirty="0" smtClean="0"/>
              <a:t>(</a:t>
            </a:r>
            <a:r>
              <a:rPr lang="en-AU" dirty="0"/>
              <a:t>3</a:t>
            </a:r>
            <a:r>
              <a:rPr lang="en-AU" dirty="0" smtClean="0"/>
              <a:t>/3)</a:t>
            </a:r>
            <a:endParaRPr lang="en-AU" dirty="0"/>
          </a:p>
        </p:txBody>
      </p:sp>
      <p:sp>
        <p:nvSpPr>
          <p:cNvPr id="3" name="Content Placeholder 2"/>
          <p:cNvSpPr>
            <a:spLocks noGrp="1"/>
          </p:cNvSpPr>
          <p:nvPr>
            <p:ph idx="1"/>
          </p:nvPr>
        </p:nvSpPr>
        <p:spPr>
          <a:xfrm>
            <a:off x="611560" y="1196752"/>
            <a:ext cx="8229600" cy="6120680"/>
          </a:xfrm>
        </p:spPr>
        <p:txBody>
          <a:bodyPr>
            <a:normAutofit/>
          </a:bodyPr>
          <a:lstStyle/>
          <a:p>
            <a:r>
              <a:rPr lang="en-AU" dirty="0" smtClean="0"/>
              <a:t>How do we get the various databases to communicate?</a:t>
            </a:r>
          </a:p>
          <a:p>
            <a:r>
              <a:rPr lang="en-AU" dirty="0" smtClean="0"/>
              <a:t>Harmonise Project (EU project in tourism)</a:t>
            </a:r>
          </a:p>
          <a:p>
            <a:pPr lvl="1"/>
            <a:r>
              <a:rPr lang="en-AU" dirty="0" smtClean="0"/>
              <a:t>Allows the reconciliation of different standards and provides the minimum ontology to formally describe the domain of reference. </a:t>
            </a:r>
          </a:p>
          <a:p>
            <a:pPr lvl="1"/>
            <a:r>
              <a:rPr lang="en-AU" dirty="0" smtClean="0"/>
              <a:t>It will allow providers and users to communicate, while keeping their proprietary data formats.</a:t>
            </a:r>
          </a:p>
          <a:p>
            <a:r>
              <a:rPr lang="en-AU" dirty="0" smtClean="0"/>
              <a:t>Growth of blogs (Consumer generated content)</a:t>
            </a:r>
          </a:p>
          <a:p>
            <a:r>
              <a:rPr lang="en-AU" dirty="0" smtClean="0"/>
              <a:t>Will virtual travel replace real travel?</a:t>
            </a:r>
          </a:p>
          <a:p>
            <a:endParaRPr lang="en-AU" dirty="0" smtClean="0"/>
          </a:p>
          <a:p>
            <a:endParaRPr lang="en-AU" dirty="0"/>
          </a:p>
        </p:txBody>
      </p:sp>
    </p:spTree>
    <p:extLst>
      <p:ext uri="{BB962C8B-B14F-4D97-AF65-F5344CB8AC3E}">
        <p14:creationId xmlns:p14="http://schemas.microsoft.com/office/powerpoint/2010/main" val="23939466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smtClean="0"/>
              <a:t>So what ?</a:t>
            </a:r>
            <a:endParaRPr lang="en-US" dirty="0"/>
          </a:p>
        </p:txBody>
      </p:sp>
      <p:sp>
        <p:nvSpPr>
          <p:cNvPr id="3" name="Content Placeholder 2"/>
          <p:cNvSpPr>
            <a:spLocks noGrp="1"/>
          </p:cNvSpPr>
          <p:nvPr>
            <p:ph idx="1"/>
          </p:nvPr>
        </p:nvSpPr>
        <p:spPr>
          <a:xfrm>
            <a:off x="457200" y="1124744"/>
            <a:ext cx="8229600" cy="5733256"/>
          </a:xfrm>
        </p:spPr>
        <p:txBody>
          <a:bodyPr>
            <a:normAutofit fontScale="77500" lnSpcReduction="20000"/>
          </a:bodyPr>
          <a:lstStyle/>
          <a:p>
            <a:pPr>
              <a:buFont typeface="Wingdings" panose="05000000000000000000" pitchFamily="2" charset="2"/>
              <a:buChar char="Ø"/>
            </a:pPr>
            <a:r>
              <a:rPr lang="en-US" dirty="0" smtClean="0"/>
              <a:t>The tourism industry must realize that is confronting with a new complex and challenging problem </a:t>
            </a:r>
          </a:p>
          <a:p>
            <a:pPr>
              <a:buFont typeface="Wingdings" panose="05000000000000000000" pitchFamily="2" charset="2"/>
              <a:buChar char="Ø"/>
            </a:pPr>
            <a:r>
              <a:rPr lang="en-US" dirty="0" smtClean="0"/>
              <a:t>New interdisciplinary approaches are needed</a:t>
            </a:r>
          </a:p>
          <a:p>
            <a:pPr>
              <a:buFont typeface="Wingdings" panose="05000000000000000000" pitchFamily="2" charset="2"/>
              <a:buChar char="Ø"/>
            </a:pPr>
            <a:r>
              <a:rPr lang="en-US" dirty="0" smtClean="0"/>
              <a:t>Methods and techniques from other more </a:t>
            </a:r>
            <a:r>
              <a:rPr lang="en-US" dirty="0"/>
              <a:t>a</a:t>
            </a:r>
            <a:r>
              <a:rPr lang="en-US" dirty="0" smtClean="0"/>
              <a:t>nalytic and applied fields must be taking seriously and used:</a:t>
            </a:r>
          </a:p>
          <a:p>
            <a:pPr>
              <a:buFont typeface="Wingdings" panose="05000000000000000000" pitchFamily="2" charset="2"/>
              <a:buChar char="§"/>
            </a:pPr>
            <a:r>
              <a:rPr lang="en-US" dirty="0" smtClean="0"/>
              <a:t>Decision Support Systems (DSS)</a:t>
            </a:r>
          </a:p>
          <a:p>
            <a:pPr>
              <a:buFont typeface="Wingdings" panose="05000000000000000000" pitchFamily="2" charset="2"/>
              <a:buChar char="§"/>
            </a:pPr>
            <a:r>
              <a:rPr lang="en-US" sz="4200" b="1" i="1" u="sng" dirty="0" smtClean="0">
                <a:solidFill>
                  <a:srgbClr val="FF0000"/>
                </a:solidFill>
              </a:rPr>
              <a:t>Artificial Intelligence (AI)</a:t>
            </a:r>
          </a:p>
          <a:p>
            <a:pPr>
              <a:buFont typeface="Wingdings" panose="05000000000000000000" pitchFamily="2" charset="2"/>
              <a:buChar char="§"/>
            </a:pPr>
            <a:r>
              <a:rPr lang="en-US" sz="4200" b="1" i="1" u="sng" dirty="0">
                <a:solidFill>
                  <a:srgbClr val="FF0000"/>
                </a:solidFill>
              </a:rPr>
              <a:t>Business Intelligence (BI</a:t>
            </a:r>
            <a:r>
              <a:rPr lang="en-US" sz="4200" b="1" i="1" u="sng" dirty="0" smtClean="0">
                <a:solidFill>
                  <a:srgbClr val="FF0000"/>
                </a:solidFill>
              </a:rPr>
              <a:t>)</a:t>
            </a:r>
          </a:p>
          <a:p>
            <a:pPr>
              <a:buFont typeface="Wingdings" panose="05000000000000000000" pitchFamily="2" charset="2"/>
              <a:buChar char="§"/>
            </a:pPr>
            <a:r>
              <a:rPr lang="en-US" dirty="0" smtClean="0"/>
              <a:t>Expert Systems (ES)</a:t>
            </a:r>
          </a:p>
          <a:p>
            <a:pPr>
              <a:buFont typeface="Wingdings" panose="05000000000000000000" pitchFamily="2" charset="2"/>
              <a:buChar char="§"/>
            </a:pPr>
            <a:r>
              <a:rPr lang="en-US" dirty="0" smtClean="0"/>
              <a:t>Machine Learning (ML)</a:t>
            </a:r>
          </a:p>
          <a:p>
            <a:pPr>
              <a:buFont typeface="Wingdings" panose="05000000000000000000" pitchFamily="2" charset="2"/>
              <a:buChar char="§"/>
            </a:pPr>
            <a:r>
              <a:rPr lang="en-US" dirty="0" smtClean="0"/>
              <a:t>Deep Learning (DL)</a:t>
            </a:r>
          </a:p>
          <a:p>
            <a:pPr>
              <a:buFont typeface="Wingdings" panose="05000000000000000000" pitchFamily="2" charset="2"/>
              <a:buChar char="§"/>
            </a:pPr>
            <a:r>
              <a:rPr lang="en-US" dirty="0" smtClean="0"/>
              <a:t>Intelligent Systems</a:t>
            </a:r>
          </a:p>
          <a:p>
            <a:pPr>
              <a:buFont typeface="Wingdings" panose="05000000000000000000" pitchFamily="2" charset="2"/>
              <a:buChar char="§"/>
            </a:pPr>
            <a:r>
              <a:rPr lang="en-US" dirty="0" smtClean="0"/>
              <a:t>Cognitive Learning and Cognitive Control</a:t>
            </a:r>
          </a:p>
          <a:p>
            <a:pPr>
              <a:buFont typeface="Wingdings" panose="05000000000000000000" pitchFamily="2" charset="2"/>
              <a:buChar char="§"/>
            </a:pPr>
            <a:r>
              <a:rPr lang="en-US" dirty="0" smtClean="0"/>
              <a:t>Fuzzy Logic</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66261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fld id="{45A596E5-BABA-437C-A8FB-FD698657C418}" type="slidenum">
              <a:rPr lang="en-US" sz="1400">
                <a:latin typeface="Times New Roman" pitchFamily="18" charset="0"/>
              </a:rPr>
              <a:pPr algn="r"/>
              <a:t>19</a:t>
            </a:fld>
            <a:endParaRPr lang="en-US" sz="1400">
              <a:latin typeface="Times New Roman" pitchFamily="18" charset="0"/>
            </a:endParaRPr>
          </a:p>
        </p:txBody>
      </p:sp>
      <p:sp>
        <p:nvSpPr>
          <p:cNvPr id="5123" name="Rectangle 2"/>
          <p:cNvSpPr>
            <a:spLocks noGrp="1" noChangeArrowheads="1"/>
          </p:cNvSpPr>
          <p:nvPr>
            <p:ph type="title" idx="4294967295"/>
          </p:nvPr>
        </p:nvSpPr>
        <p:spPr>
          <a:xfrm>
            <a:off x="671513" y="285750"/>
            <a:ext cx="7772400" cy="1143000"/>
          </a:xfrm>
        </p:spPr>
        <p:txBody>
          <a:bodyPr/>
          <a:lstStyle/>
          <a:p>
            <a:pPr eaLnBrk="1" hangingPunct="1"/>
            <a:r>
              <a:rPr lang="en-US" sz="4000" dirty="0">
                <a:latin typeface="Palatino Linotype" pitchFamily="18" charset="0"/>
              </a:rPr>
              <a:t>What is Intelligence?</a:t>
            </a:r>
          </a:p>
        </p:txBody>
      </p:sp>
      <p:sp>
        <p:nvSpPr>
          <p:cNvPr id="5124" name="Rectangle 46"/>
          <p:cNvSpPr>
            <a:spLocks noChangeArrowheads="1"/>
          </p:cNvSpPr>
          <p:nvPr/>
        </p:nvSpPr>
        <p:spPr bwMode="auto">
          <a:xfrm>
            <a:off x="671513" y="1600200"/>
            <a:ext cx="7772400" cy="2908920"/>
          </a:xfrm>
          <a:prstGeom prst="rect">
            <a:avLst/>
          </a:prstGeom>
          <a:noFill/>
          <a:ln w="9525">
            <a:noFill/>
            <a:miter lim="800000"/>
            <a:headEnd/>
            <a:tailEnd/>
          </a:ln>
        </p:spPr>
        <p:txBody>
          <a:bodyPr/>
          <a:lstStyle/>
          <a:p>
            <a:pPr algn="ctr">
              <a:spcBef>
                <a:spcPct val="20000"/>
              </a:spcBef>
              <a:buFont typeface="Wingdings" pitchFamily="2" charset="2"/>
              <a:buNone/>
            </a:pPr>
            <a:r>
              <a:rPr lang="en-US" sz="2800" dirty="0">
                <a:solidFill>
                  <a:srgbClr val="0000FF"/>
                </a:solidFill>
                <a:latin typeface="Palatino Linotype" pitchFamily="18" charset="0"/>
              </a:rPr>
              <a:t>Intelligence</a:t>
            </a:r>
            <a:r>
              <a:rPr lang="en-US" sz="2800" dirty="0">
                <a:latin typeface="Palatino Linotype" pitchFamily="18" charset="0"/>
              </a:rPr>
              <a:t> is the ability to learn from experience, solve problems, and use our knowledge to adapt to new situations.</a:t>
            </a:r>
          </a:p>
          <a:p>
            <a:pPr algn="ctr">
              <a:spcBef>
                <a:spcPct val="20000"/>
              </a:spcBef>
              <a:buFont typeface="Wingdings" pitchFamily="2" charset="2"/>
              <a:buNone/>
            </a:pPr>
            <a:r>
              <a:rPr lang="en-US" altLang="cs-CZ" sz="2800" dirty="0"/>
              <a:t>Learning, manipulating with facts, but also creativity, consciousness, emotion and intuition</a:t>
            </a:r>
          </a:p>
          <a:p>
            <a:pPr algn="ctr">
              <a:spcBef>
                <a:spcPct val="20000"/>
              </a:spcBef>
              <a:buFont typeface="Wingdings" pitchFamily="2" charset="2"/>
              <a:buNone/>
            </a:pPr>
            <a:endParaRPr lang="en-US" sz="2800" dirty="0">
              <a:latin typeface="Palatino Linotype" pitchFamily="18" charset="0"/>
            </a:endParaRPr>
          </a:p>
        </p:txBody>
      </p:sp>
      <p:sp>
        <p:nvSpPr>
          <p:cNvPr id="1581103" name="Rectangle 47"/>
          <p:cNvSpPr>
            <a:spLocks noChangeArrowheads="1"/>
          </p:cNvSpPr>
          <p:nvPr/>
        </p:nvSpPr>
        <p:spPr bwMode="auto">
          <a:xfrm>
            <a:off x="666750" y="4038600"/>
            <a:ext cx="7772400" cy="1371600"/>
          </a:xfrm>
          <a:prstGeom prst="rect">
            <a:avLst/>
          </a:prstGeom>
          <a:noFill/>
          <a:ln w="9525">
            <a:noFill/>
            <a:miter lim="800000"/>
            <a:headEnd/>
            <a:tailEnd/>
          </a:ln>
        </p:spPr>
        <p:txBody>
          <a:bodyPr/>
          <a:lstStyle/>
          <a:p>
            <a:r>
              <a:rPr lang="en-US" altLang="cs-CZ" sz="4000" b="1" dirty="0">
                <a:solidFill>
                  <a:srgbClr val="0070C0"/>
                </a:solidFill>
                <a:latin typeface="Times New Roman" pitchFamily="18" charset="0"/>
                <a:cs typeface="Times New Roman" pitchFamily="18" charset="0"/>
              </a:rPr>
              <a:t>Can machines be intelligent?</a:t>
            </a:r>
          </a:p>
          <a:p>
            <a:pPr lvl="1"/>
            <a:r>
              <a:rPr lang="en-US" altLang="cs-CZ" sz="2400" dirty="0"/>
              <a:t>Up to the present day it is not sure whether it is possible to build a machine that has all aspects of intelligence.</a:t>
            </a:r>
          </a:p>
          <a:p>
            <a:pPr lvl="1"/>
            <a:r>
              <a:rPr lang="en-US" altLang="cs-CZ" sz="3600" b="1" i="1" dirty="0">
                <a:solidFill>
                  <a:srgbClr val="7030A0"/>
                </a:solidFill>
                <a:latin typeface="Times New Roman" pitchFamily="18" charset="0"/>
                <a:cs typeface="Times New Roman" pitchFamily="18" charset="0"/>
              </a:rPr>
              <a:t>This kind of research is central in the field of </a:t>
            </a:r>
            <a:r>
              <a:rPr lang="en-US" altLang="cs-CZ" sz="3600" b="1" i="1" dirty="0" smtClean="0">
                <a:solidFill>
                  <a:srgbClr val="7030A0"/>
                </a:solidFill>
                <a:latin typeface="Times New Roman" pitchFamily="18" charset="0"/>
                <a:cs typeface="Times New Roman" pitchFamily="18" charset="0"/>
              </a:rPr>
              <a:t>AI and BI.</a:t>
            </a:r>
            <a:endParaRPr lang="en-US" altLang="cs-CZ" sz="3600" b="1"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561623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81103"/>
                                        </p:tgtEl>
                                        <p:attrNameLst>
                                          <p:attrName>style.visibility</p:attrName>
                                        </p:attrNameLst>
                                      </p:cBhvr>
                                      <p:to>
                                        <p:strVal val="visible"/>
                                      </p:to>
                                    </p:set>
                                    <p:animEffect transition="in" filter="dissolve">
                                      <p:cBhvr>
                                        <p:cTn id="7" dur="500"/>
                                        <p:tgtEl>
                                          <p:spTgt spid="1581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11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075240" cy="5904656"/>
          </a:xfrm>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Hellenic Society for Systemic Studies (</a:t>
            </a:r>
            <a:r>
              <a:rPr lang="en-US" sz="3600" dirty="0" smtClean="0">
                <a:latin typeface="Times New Roman" panose="02020603050405020304" pitchFamily="18" charset="0"/>
                <a:cs typeface="Times New Roman" panose="02020603050405020304" pitchFamily="18" charset="0"/>
              </a:rPr>
              <a:t>HSSS)</a:t>
            </a:r>
            <a:r>
              <a:rPr lang="en-US"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15th </a:t>
            </a:r>
            <a:r>
              <a:rPr lang="en-US" sz="3600" b="1" dirty="0">
                <a:latin typeface="Times New Roman" panose="02020603050405020304" pitchFamily="18" charset="0"/>
                <a:cs typeface="Times New Roman" panose="02020603050405020304" pitchFamily="18" charset="0"/>
              </a:rPr>
              <a:t>HSSS National &amp; International Conference</a:t>
            </a:r>
            <a:r>
              <a:rPr lang="en-US" sz="2000" dirty="0"/>
              <a:t/>
            </a:r>
            <a:br>
              <a:rPr lang="en-US" sz="2000" dirty="0"/>
            </a:br>
            <a:r>
              <a:rPr lang="en-US" b="1" dirty="0"/>
              <a:t>Systemics and Business Intelligence</a:t>
            </a:r>
            <a:br>
              <a:rPr lang="en-US" b="1" dirty="0"/>
            </a:br>
            <a:r>
              <a:rPr lang="en-US" b="1" dirty="0" smtClean="0"/>
              <a:t/>
            </a:r>
            <a:br>
              <a:rPr lang="en-US" b="1" dirty="0" smtClean="0"/>
            </a:br>
            <a:r>
              <a:rPr lang="en-US" sz="4000" b="1" dirty="0" smtClean="0">
                <a:latin typeface="Times New Roman" panose="02020603050405020304" pitchFamily="18" charset="0"/>
                <a:cs typeface="Times New Roman" panose="02020603050405020304" pitchFamily="18" charset="0"/>
              </a:rPr>
              <a:t>Department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Informatics </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University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Piraeus</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29-30 November 2019</a:t>
            </a:r>
            <a:r>
              <a:rPr lang="el-GR" sz="4000" b="1" dirty="0" smtClean="0">
                <a:latin typeface="Times New Roman" panose="02020603050405020304" pitchFamily="18" charset="0"/>
                <a:cs typeface="Times New Roman" panose="02020603050405020304" pitchFamily="18" charset="0"/>
              </a:rPr>
              <a:t/>
            </a:r>
            <a:br>
              <a:rPr lang="el-GR" sz="4000" b="1" dirty="0" smtClean="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
            </a:r>
            <a:br>
              <a:rPr lang="el-GR" sz="2200" b="1" dirty="0">
                <a:latin typeface="Times New Roman" panose="02020603050405020304" pitchFamily="18" charset="0"/>
                <a:cs typeface="Times New Roman" panose="02020603050405020304" pitchFamily="18" charset="0"/>
              </a:rPr>
            </a:br>
            <a:r>
              <a:rPr lang="en-US" sz="2400" dirty="0"/>
              <a:t/>
            </a:r>
            <a:br>
              <a:rPr lang="en-US" sz="2400" dirty="0"/>
            </a:b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2000" dirty="0"/>
              <a:t> </a:t>
            </a:r>
            <a:br>
              <a:rPr lang="en-US" sz="2000" dirty="0"/>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dirty="0"/>
              <a:t/>
            </a:r>
            <a:br>
              <a:rPr lang="en-US" dirty="0"/>
            </a:br>
            <a:endParaRPr lang="en-US" dirty="0"/>
          </a:p>
        </p:txBody>
      </p:sp>
      <p:sp>
        <p:nvSpPr>
          <p:cNvPr id="3" name="Content Placeholder 2"/>
          <p:cNvSpPr>
            <a:spLocks noGrp="1"/>
          </p:cNvSpPr>
          <p:nvPr>
            <p:ph idx="1"/>
          </p:nvPr>
        </p:nvSpPr>
        <p:spPr>
          <a:xfrm>
            <a:off x="457200" y="4725144"/>
            <a:ext cx="8229600" cy="1401019"/>
          </a:xfrm>
        </p:spPr>
        <p:txBody>
          <a:bodyPr>
            <a:normAutofit lnSpcReduction="10000"/>
          </a:bodyPr>
          <a:lstStyle/>
          <a:p>
            <a:pPr marL="0" indent="0">
              <a:buNone/>
            </a:pPr>
            <a:r>
              <a:rPr lang="en-US" dirty="0"/>
              <a:t>      </a:t>
            </a:r>
            <a:endParaRPr lang="en-US" dirty="0" smtClean="0"/>
          </a:p>
          <a:p>
            <a:pPr marL="0" indent="0">
              <a:buNone/>
            </a:pPr>
            <a:r>
              <a:rPr lang="en-US" dirty="0"/>
              <a:t> </a:t>
            </a:r>
            <a:r>
              <a:rPr lang="en-US" dirty="0" smtClean="0"/>
              <a:t>                            </a:t>
            </a:r>
          </a:p>
          <a:p>
            <a:pPr marL="0" indent="0">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endParaRPr lang="en-US" dirty="0"/>
          </a:p>
          <a:p>
            <a:pPr marL="0" indent="0">
              <a:buNone/>
            </a:pPr>
            <a:endParaRPr lang="en-US" dirty="0"/>
          </a:p>
        </p:txBody>
      </p:sp>
    </p:spTree>
    <p:extLst>
      <p:ext uri="{BB962C8B-B14F-4D97-AF65-F5344CB8AC3E}">
        <p14:creationId xmlns:p14="http://schemas.microsoft.com/office/powerpoint/2010/main" val="1814460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n-US" altLang="en-US" sz="3600"/>
              <a:t>What do they say about Intelligence?</a:t>
            </a:r>
          </a:p>
        </p:txBody>
      </p:sp>
      <p:sp>
        <p:nvSpPr>
          <p:cNvPr id="385027" name="Rectangle 3"/>
          <p:cNvSpPr>
            <a:spLocks noGrp="1" noRot="1" noChangeArrowheads="1"/>
          </p:cNvSpPr>
          <p:nvPr>
            <p:ph idx="1"/>
          </p:nvPr>
        </p:nvSpPr>
        <p:spPr/>
        <p:txBody>
          <a:bodyPr/>
          <a:lstStyle/>
          <a:p>
            <a:pPr eaLnBrk="1" hangingPunct="1">
              <a:lnSpc>
                <a:spcPct val="80000"/>
              </a:lnSpc>
            </a:pPr>
            <a:endParaRPr lang="en-US" altLang="en-US" sz="2800" dirty="0"/>
          </a:p>
          <a:p>
            <a:pPr eaLnBrk="1" hangingPunct="1">
              <a:lnSpc>
                <a:spcPct val="80000"/>
              </a:lnSpc>
            </a:pPr>
            <a:r>
              <a:rPr lang="en-US" altLang="en-US" sz="2800" dirty="0"/>
              <a:t>Intelligence is the ability to carry out abstract thinking.</a:t>
            </a:r>
          </a:p>
          <a:p>
            <a:pPr eaLnBrk="1" hangingPunct="1">
              <a:lnSpc>
                <a:spcPct val="80000"/>
              </a:lnSpc>
            </a:pPr>
            <a:endParaRPr lang="en-US" altLang="en-US" sz="2800" dirty="0"/>
          </a:p>
          <a:p>
            <a:pPr eaLnBrk="1" hangingPunct="1">
              <a:lnSpc>
                <a:spcPct val="80000"/>
              </a:lnSpc>
            </a:pPr>
            <a:endParaRPr lang="en-US" altLang="en-US" sz="2800" dirty="0"/>
          </a:p>
          <a:p>
            <a:pPr eaLnBrk="1" hangingPunct="1">
              <a:lnSpc>
                <a:spcPct val="80000"/>
              </a:lnSpc>
            </a:pPr>
            <a:r>
              <a:rPr lang="en-US" altLang="en-US" sz="2800" dirty="0"/>
              <a:t>Intelligence is adaptation to the environment.</a:t>
            </a:r>
          </a:p>
          <a:p>
            <a:pPr eaLnBrk="1" hangingPunct="1">
              <a:lnSpc>
                <a:spcPct val="80000"/>
              </a:lnSpc>
            </a:pPr>
            <a:endParaRPr lang="en-US" altLang="en-US" sz="2800" dirty="0"/>
          </a:p>
          <a:p>
            <a:pPr eaLnBrk="1" hangingPunct="1">
              <a:lnSpc>
                <a:spcPct val="80000"/>
              </a:lnSpc>
            </a:pPr>
            <a:endParaRPr lang="en-US" altLang="en-US" sz="2800" dirty="0"/>
          </a:p>
          <a:p>
            <a:pPr eaLnBrk="1" hangingPunct="1">
              <a:lnSpc>
                <a:spcPct val="80000"/>
              </a:lnSpc>
            </a:pPr>
            <a:r>
              <a:rPr lang="en-US" altLang="en-US" sz="2800" dirty="0"/>
              <a:t>Intelligence is what you do when you don't know what </a:t>
            </a:r>
            <a:r>
              <a:rPr lang="en-US" altLang="en-US" sz="2800" dirty="0" smtClean="0"/>
              <a:t>you must do</a:t>
            </a:r>
            <a:r>
              <a:rPr lang="en-US" altLang="en-US" sz="2800" dirty="0"/>
              <a:t>.</a:t>
            </a:r>
          </a:p>
          <a:p>
            <a:pPr eaLnBrk="1" hangingPunct="1">
              <a:lnSpc>
                <a:spcPct val="80000"/>
              </a:lnSpc>
            </a:pPr>
            <a:endParaRPr lang="en-US" altLang="en-US" sz="2800" dirty="0"/>
          </a:p>
        </p:txBody>
      </p:sp>
    </p:spTree>
    <p:extLst>
      <p:ext uri="{BB962C8B-B14F-4D97-AF65-F5344CB8AC3E}">
        <p14:creationId xmlns:p14="http://schemas.microsoft.com/office/powerpoint/2010/main" val="440846467"/>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85027">
                                            <p:txEl>
                                              <p:pRg st="1" end="1"/>
                                            </p:txEl>
                                          </p:spTgt>
                                        </p:tgtEl>
                                        <p:attrNameLst>
                                          <p:attrName>style.visibility</p:attrName>
                                        </p:attrNameLst>
                                      </p:cBhvr>
                                      <p:to>
                                        <p:strVal val="visible"/>
                                      </p:to>
                                    </p:set>
                                    <p:animEffect transition="in" filter="barn(inHorizontal)">
                                      <p:cBhvr>
                                        <p:cTn id="7" dur="500"/>
                                        <p:tgtEl>
                                          <p:spTgt spid="3850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85027">
                                            <p:txEl>
                                              <p:pRg st="4" end="4"/>
                                            </p:txEl>
                                          </p:spTgt>
                                        </p:tgtEl>
                                        <p:attrNameLst>
                                          <p:attrName>style.visibility</p:attrName>
                                        </p:attrNameLst>
                                      </p:cBhvr>
                                      <p:to>
                                        <p:strVal val="visible"/>
                                      </p:to>
                                    </p:set>
                                    <p:animEffect transition="in" filter="barn(inHorizontal)">
                                      <p:cBhvr>
                                        <p:cTn id="12" dur="500"/>
                                        <p:tgtEl>
                                          <p:spTgt spid="38502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385027">
                                            <p:txEl>
                                              <p:pRg st="7" end="7"/>
                                            </p:txEl>
                                          </p:spTgt>
                                        </p:tgtEl>
                                        <p:attrNameLst>
                                          <p:attrName>style.visibility</p:attrName>
                                        </p:attrNameLst>
                                      </p:cBhvr>
                                      <p:to>
                                        <p:strVal val="visible"/>
                                      </p:to>
                                    </p:set>
                                    <p:animEffect transition="in" filter="barn(inHorizontal)">
                                      <p:cBhvr>
                                        <p:cTn id="17" dur="500"/>
                                        <p:tgtEl>
                                          <p:spTgt spid="3850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l"/>
            <a:r>
              <a:rPr lang="en-US" dirty="0" smtClean="0"/>
              <a:t>  WHAT IS ARTIFICIAL </a:t>
            </a:r>
            <a:r>
              <a:rPr lang="en-US" dirty="0"/>
              <a:t>INTELLIGENCE?</a:t>
            </a:r>
          </a:p>
        </p:txBody>
      </p:sp>
      <p:sp>
        <p:nvSpPr>
          <p:cNvPr id="3" name="2 - Θέση περιεχομένου"/>
          <p:cNvSpPr>
            <a:spLocks noGrp="1"/>
          </p:cNvSpPr>
          <p:nvPr>
            <p:ph idx="1"/>
          </p:nvPr>
        </p:nvSpPr>
        <p:spPr/>
        <p:txBody>
          <a:bodyPr>
            <a:normAutofit fontScale="85000" lnSpcReduction="10000"/>
          </a:bodyPr>
          <a:lstStyle/>
          <a:p>
            <a:pPr algn="ctr">
              <a:spcBef>
                <a:spcPct val="50000"/>
              </a:spcBef>
            </a:pPr>
            <a:r>
              <a:rPr lang="en-US" dirty="0"/>
              <a:t>Our Attempt to Build Models of Ourselves</a:t>
            </a:r>
          </a:p>
          <a:p>
            <a:pPr algn="ctr">
              <a:spcBef>
                <a:spcPct val="50000"/>
              </a:spcBef>
            </a:pPr>
            <a:r>
              <a:rPr lang="en-US" dirty="0"/>
              <a:t>A.I. is the study of how to make computers do things at which, at the moment, people are better.</a:t>
            </a:r>
          </a:p>
          <a:p>
            <a:pPr algn="ctr">
              <a:spcBef>
                <a:spcPct val="50000"/>
              </a:spcBef>
            </a:pPr>
            <a:r>
              <a:rPr lang="en-US" dirty="0"/>
              <a:t>Or, Stepping Back Even Farther, Can We Build Artificial People</a:t>
            </a:r>
            <a:r>
              <a:rPr lang="en-US" dirty="0" smtClean="0"/>
              <a:t>?</a:t>
            </a:r>
          </a:p>
          <a:p>
            <a:pPr algn="ctr">
              <a:spcBef>
                <a:spcPct val="50000"/>
              </a:spcBef>
            </a:pPr>
            <a:endParaRPr lang="en-US" dirty="0" smtClean="0"/>
          </a:p>
          <a:p>
            <a:pPr marL="0" indent="0">
              <a:spcBef>
                <a:spcPct val="50000"/>
              </a:spcBef>
              <a:buNone/>
            </a:pPr>
            <a:r>
              <a:rPr lang="en-US" sz="4800" dirty="0" smtClean="0">
                <a:solidFill>
                  <a:srgbClr val="7030A0"/>
                </a:solidFill>
                <a:latin typeface="Times New Roman" panose="02020603050405020304" pitchFamily="18" charset="0"/>
                <a:cs typeface="Times New Roman" panose="02020603050405020304" pitchFamily="18" charset="0"/>
              </a:rPr>
              <a:t>THERE ARE MANY AI THEORIES</a:t>
            </a:r>
            <a:endParaRPr lang="en-US" sz="48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93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457200" y="274638"/>
            <a:ext cx="8229600" cy="706090"/>
          </a:xfrm>
        </p:spPr>
        <p:txBody>
          <a:bodyPr/>
          <a:lstStyle/>
          <a:p>
            <a:pPr eaLnBrk="1" hangingPunct="1"/>
            <a:r>
              <a:rPr lang="en-US" altLang="en-US" sz="3600" dirty="0" smtClean="0"/>
              <a:t> </a:t>
            </a:r>
            <a:r>
              <a:rPr lang="en-US" altLang="en-US" sz="4000" dirty="0" smtClean="0"/>
              <a:t>Artificial</a:t>
            </a:r>
            <a:r>
              <a:rPr lang="en-US" altLang="en-US" sz="3600" dirty="0" smtClean="0"/>
              <a:t> Intelligence (AI)?</a:t>
            </a:r>
            <a:endParaRPr lang="en-US" altLang="en-US" sz="3600" dirty="0"/>
          </a:p>
        </p:txBody>
      </p:sp>
      <p:sp>
        <p:nvSpPr>
          <p:cNvPr id="23555" name="Rectangle 3"/>
          <p:cNvSpPr>
            <a:spLocks noGrp="1" noRot="1" noChangeArrowheads="1"/>
          </p:cNvSpPr>
          <p:nvPr>
            <p:ph idx="1"/>
          </p:nvPr>
        </p:nvSpPr>
        <p:spPr>
          <a:xfrm>
            <a:off x="457200" y="1124744"/>
            <a:ext cx="8229600" cy="5832648"/>
          </a:xfrm>
        </p:spPr>
        <p:txBody>
          <a:bodyPr>
            <a:normAutofit fontScale="62500" lnSpcReduction="20000"/>
          </a:bodyPr>
          <a:lstStyle/>
          <a:p>
            <a:pPr eaLnBrk="1" hangingPunct="1">
              <a:buFont typeface="Wingdings" panose="05000000000000000000" pitchFamily="2" charset="2"/>
              <a:buNone/>
            </a:pPr>
            <a:r>
              <a:rPr lang="en-US" altLang="en-US" dirty="0" smtClean="0"/>
              <a:t>                                              </a:t>
            </a:r>
            <a:r>
              <a:rPr lang="en-US" altLang="en-US" sz="4600" b="1" dirty="0" smtClean="0">
                <a:latin typeface="Times New Roman" panose="02020603050405020304" pitchFamily="18" charset="0"/>
                <a:cs typeface="Times New Roman" panose="02020603050405020304" pitchFamily="18" charset="0"/>
              </a:rPr>
              <a:t>  Examples </a:t>
            </a:r>
            <a:endParaRPr lang="en-US" altLang="en-US" sz="4600" b="1" dirty="0">
              <a:latin typeface="Times New Roman" panose="02020603050405020304" pitchFamily="18" charset="0"/>
              <a:cs typeface="Times New Roman" panose="02020603050405020304" pitchFamily="18" charset="0"/>
            </a:endParaRPr>
          </a:p>
          <a:p>
            <a:pPr>
              <a:buNone/>
            </a:pPr>
            <a:r>
              <a:rPr lang="en-US" altLang="en-US" b="1" i="1" u="sng" dirty="0" smtClean="0"/>
              <a:t>GENERIC</a:t>
            </a:r>
          </a:p>
          <a:p>
            <a:pPr>
              <a:buNone/>
            </a:pPr>
            <a:r>
              <a:rPr lang="en-US" altLang="en-US" dirty="0" smtClean="0"/>
              <a:t>Computer science</a:t>
            </a:r>
          </a:p>
          <a:p>
            <a:pPr>
              <a:buNone/>
            </a:pPr>
            <a:r>
              <a:rPr lang="en-US" altLang="en-US" dirty="0" smtClean="0"/>
              <a:t>Engineering  and Robotics</a:t>
            </a:r>
            <a:endParaRPr lang="en-US" altLang="en-US" dirty="0"/>
          </a:p>
          <a:p>
            <a:pPr>
              <a:buNone/>
            </a:pPr>
            <a:r>
              <a:rPr lang="en-US" altLang="en-US" dirty="0" smtClean="0"/>
              <a:t>Education</a:t>
            </a:r>
          </a:p>
          <a:p>
            <a:pPr>
              <a:buNone/>
            </a:pPr>
            <a:r>
              <a:rPr lang="en-US" altLang="en-US" dirty="0" smtClean="0"/>
              <a:t>Health </a:t>
            </a:r>
          </a:p>
          <a:p>
            <a:pPr>
              <a:buNone/>
            </a:pPr>
            <a:r>
              <a:rPr lang="en-US" altLang="en-US" dirty="0" smtClean="0"/>
              <a:t>Energy and Environment</a:t>
            </a:r>
          </a:p>
          <a:p>
            <a:pPr>
              <a:buNone/>
            </a:pPr>
            <a:r>
              <a:rPr lang="en-US" altLang="en-US" dirty="0" smtClean="0"/>
              <a:t>Business and Finance</a:t>
            </a:r>
            <a:endParaRPr lang="en-US" altLang="en-US" dirty="0"/>
          </a:p>
          <a:p>
            <a:pPr>
              <a:buNone/>
            </a:pPr>
            <a:r>
              <a:rPr lang="en-US" altLang="en-US" dirty="0"/>
              <a:t>Toys and games</a:t>
            </a:r>
          </a:p>
          <a:p>
            <a:pPr eaLnBrk="1" hangingPunct="1">
              <a:buFont typeface="Wingdings" panose="05000000000000000000" pitchFamily="2" charset="2"/>
              <a:buNone/>
            </a:pPr>
            <a:endParaRPr lang="en-US" altLang="en-US" dirty="0" smtClean="0"/>
          </a:p>
          <a:p>
            <a:pPr eaLnBrk="1" hangingPunct="1">
              <a:buFont typeface="Wingdings" panose="05000000000000000000" pitchFamily="2" charset="2"/>
              <a:buNone/>
            </a:pPr>
            <a:r>
              <a:rPr lang="en-US" altLang="en-US" b="1" i="1" u="sng" dirty="0" smtClean="0"/>
              <a:t>SPECIFICS</a:t>
            </a:r>
            <a:endParaRPr lang="en-US" altLang="en-US" b="1" i="1" u="sng" dirty="0"/>
          </a:p>
          <a:p>
            <a:pPr eaLnBrk="1" hangingPunct="1"/>
            <a:r>
              <a:rPr lang="en-US" altLang="en-US" sz="2800" dirty="0"/>
              <a:t>Thermostats?</a:t>
            </a:r>
          </a:p>
          <a:p>
            <a:pPr eaLnBrk="1" hangingPunct="1"/>
            <a:r>
              <a:rPr lang="en-US" altLang="en-US" sz="2800" dirty="0"/>
              <a:t>Computers that switch to “stand by” mode automatically?</a:t>
            </a:r>
          </a:p>
          <a:p>
            <a:pPr eaLnBrk="1" hangingPunct="1"/>
            <a:r>
              <a:rPr lang="en-US" altLang="en-US" sz="2800" dirty="0"/>
              <a:t>Phones that recognize names?</a:t>
            </a:r>
          </a:p>
          <a:p>
            <a:pPr eaLnBrk="1" hangingPunct="1"/>
            <a:r>
              <a:rPr lang="en-US" altLang="en-US" sz="2800" dirty="0" smtClean="0"/>
              <a:t>Managing all activities in a hotel automatically?</a:t>
            </a:r>
          </a:p>
          <a:p>
            <a:pPr eaLnBrk="1" hangingPunct="1"/>
            <a:r>
              <a:rPr lang="en-US" altLang="en-US" sz="2800" dirty="0" smtClean="0"/>
              <a:t>Banking transactions without human interventions</a:t>
            </a:r>
          </a:p>
          <a:p>
            <a:pPr eaLnBrk="1" hangingPunct="1"/>
            <a:r>
              <a:rPr lang="en-US" altLang="en-US" sz="2800" dirty="0" smtClean="0"/>
              <a:t>Diagnostic capabilities on a remote medical center</a:t>
            </a:r>
          </a:p>
          <a:p>
            <a:pPr eaLnBrk="1" hangingPunct="1"/>
            <a:r>
              <a:rPr lang="en-US" altLang="en-US" sz="2800" dirty="0" smtClean="0"/>
              <a:t>Detecting poisoned food</a:t>
            </a:r>
          </a:p>
          <a:p>
            <a:pPr eaLnBrk="1" hangingPunct="1"/>
            <a:r>
              <a:rPr lang="en-US" altLang="en-US" sz="2800" dirty="0" smtClean="0"/>
              <a:t>Airplane seat selection</a:t>
            </a:r>
            <a:endParaRPr lang="en-US" altLang="en-US" sz="2800" dirty="0"/>
          </a:p>
        </p:txBody>
      </p:sp>
    </p:spTree>
    <p:extLst>
      <p:ext uri="{BB962C8B-B14F-4D97-AF65-F5344CB8AC3E}">
        <p14:creationId xmlns:p14="http://schemas.microsoft.com/office/powerpoint/2010/main" val="1950066422"/>
      </p:ext>
    </p:extLst>
  </p:cSld>
  <p:clrMapOvr>
    <a:masterClrMapping/>
  </p:clrMapOvr>
  <p:transition spd="med">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altLang="en-US" sz="3400"/>
              <a:t>What are the goals of Artificial Intelligence?</a:t>
            </a:r>
          </a:p>
        </p:txBody>
      </p:sp>
      <p:sp>
        <p:nvSpPr>
          <p:cNvPr id="390147" name="Rectangle 3"/>
          <p:cNvSpPr>
            <a:spLocks noGrp="1" noRot="1" noChangeArrowheads="1"/>
          </p:cNvSpPr>
          <p:nvPr>
            <p:ph idx="1"/>
          </p:nvPr>
        </p:nvSpPr>
        <p:spPr/>
        <p:txBody>
          <a:bodyPr rtlCol="0">
            <a:normAutofit lnSpcReduction="10000"/>
          </a:bodyPr>
          <a:lstStyle/>
          <a:p>
            <a:pPr eaLnBrk="1" fontAlgn="auto" hangingPunct="1">
              <a:lnSpc>
                <a:spcPct val="90000"/>
              </a:lnSpc>
              <a:spcAft>
                <a:spcPts val="0"/>
              </a:spcAft>
              <a:defRPr/>
            </a:pPr>
            <a:endParaRPr lang="en-US" sz="2800"/>
          </a:p>
          <a:p>
            <a:pPr eaLnBrk="1" fontAlgn="auto" hangingPunct="1">
              <a:lnSpc>
                <a:spcPct val="90000"/>
              </a:lnSpc>
              <a:spcAft>
                <a:spcPts val="0"/>
              </a:spcAft>
              <a:defRPr/>
            </a:pPr>
            <a:r>
              <a:rPr lang="en-US"/>
              <a:t>To create machines, that can do more jobs than previous ones, with better performance.</a:t>
            </a:r>
          </a:p>
          <a:p>
            <a:pPr eaLnBrk="1" fontAlgn="auto" hangingPunct="1">
              <a:lnSpc>
                <a:spcPct val="90000"/>
              </a:lnSpc>
              <a:spcAft>
                <a:spcPts val="0"/>
              </a:spcAft>
              <a:defRPr/>
            </a:pPr>
            <a:endParaRPr lang="en-US"/>
          </a:p>
          <a:p>
            <a:pPr eaLnBrk="1" fontAlgn="auto" hangingPunct="1">
              <a:lnSpc>
                <a:spcPct val="90000"/>
              </a:lnSpc>
              <a:spcAft>
                <a:spcPts val="0"/>
              </a:spcAft>
              <a:defRPr/>
            </a:pPr>
            <a:r>
              <a:rPr lang="en-US"/>
              <a:t>To add features to machines which machines don’t have, but human has.</a:t>
            </a:r>
          </a:p>
          <a:p>
            <a:pPr lvl="1" eaLnBrk="1" fontAlgn="auto" hangingPunct="1">
              <a:lnSpc>
                <a:spcPct val="90000"/>
              </a:lnSpc>
              <a:spcAft>
                <a:spcPts val="0"/>
              </a:spcAft>
              <a:defRPr/>
            </a:pPr>
            <a:r>
              <a:rPr lang="en-US"/>
              <a:t>Human can conclude from known facts.</a:t>
            </a:r>
          </a:p>
          <a:p>
            <a:pPr lvl="1" eaLnBrk="1" fontAlgn="auto" hangingPunct="1">
              <a:lnSpc>
                <a:spcPct val="90000"/>
              </a:lnSpc>
              <a:spcAft>
                <a:spcPts val="0"/>
              </a:spcAft>
              <a:defRPr/>
            </a:pPr>
            <a:r>
              <a:rPr lang="en-US"/>
              <a:t>Human can guess!</a:t>
            </a:r>
          </a:p>
          <a:p>
            <a:pPr lvl="1" eaLnBrk="1" fontAlgn="auto" hangingPunct="1">
              <a:lnSpc>
                <a:spcPct val="90000"/>
              </a:lnSpc>
              <a:spcAft>
                <a:spcPts val="0"/>
              </a:spcAft>
              <a:defRPr/>
            </a:pPr>
            <a:r>
              <a:rPr lang="en-US"/>
              <a:t>Human can make relations between new un-identified objects and known objects.</a:t>
            </a:r>
          </a:p>
          <a:p>
            <a:pPr lvl="1" eaLnBrk="1" fontAlgn="auto" hangingPunct="1">
              <a:lnSpc>
                <a:spcPct val="90000"/>
              </a:lnSpc>
              <a:spcAft>
                <a:spcPts val="0"/>
              </a:spcAft>
              <a:defRPr/>
            </a:pPr>
            <a:endParaRPr lang="en-US"/>
          </a:p>
        </p:txBody>
      </p:sp>
      <p:sp>
        <p:nvSpPr>
          <p:cNvPr id="390154" name="Line 10"/>
          <p:cNvSpPr>
            <a:spLocks noChangeShapeType="1"/>
          </p:cNvSpPr>
          <p:nvPr/>
        </p:nvSpPr>
        <p:spPr bwMode="auto">
          <a:xfrm flipV="1">
            <a:off x="5435600" y="3500438"/>
            <a:ext cx="1150938" cy="144462"/>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53131894"/>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90147">
                                            <p:txEl>
                                              <p:pRg st="1" end="1"/>
                                            </p:txEl>
                                          </p:spTgt>
                                        </p:tgtEl>
                                        <p:attrNameLst>
                                          <p:attrName>style.visibility</p:attrName>
                                        </p:attrNameLst>
                                      </p:cBhvr>
                                      <p:to>
                                        <p:strVal val="visible"/>
                                      </p:to>
                                    </p:set>
                                    <p:animEffect transition="in" filter="blinds(horizontal)">
                                      <p:cBhvr>
                                        <p:cTn id="7" dur="500"/>
                                        <p:tgtEl>
                                          <p:spTgt spid="390147">
                                            <p:txEl>
                                              <p:pRg st="1" end="1"/>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390154"/>
                                        </p:tgtEl>
                                        <p:attrNameLst>
                                          <p:attrName>style.visibility</p:attrName>
                                        </p:attrNameLst>
                                      </p:cBhvr>
                                      <p:to>
                                        <p:strVal val="visible"/>
                                      </p:to>
                                    </p:set>
                                    <p:anim calcmode="lin" valueType="num">
                                      <p:cBhvr additive="base">
                                        <p:cTn id="10" dur="500" fill="hold"/>
                                        <p:tgtEl>
                                          <p:spTgt spid="390154"/>
                                        </p:tgtEl>
                                        <p:attrNameLst>
                                          <p:attrName>ppt_x</p:attrName>
                                        </p:attrNameLst>
                                      </p:cBhvr>
                                      <p:tavLst>
                                        <p:tav tm="0">
                                          <p:val>
                                            <p:strVal val="#ppt_x"/>
                                          </p:val>
                                        </p:tav>
                                        <p:tav tm="100000">
                                          <p:val>
                                            <p:strVal val="#ppt_x"/>
                                          </p:val>
                                        </p:tav>
                                      </p:tavLst>
                                    </p:anim>
                                    <p:anim calcmode="lin" valueType="num">
                                      <p:cBhvr additive="base">
                                        <p:cTn id="11" dur="500" fill="hold"/>
                                        <p:tgtEl>
                                          <p:spTgt spid="390154"/>
                                        </p:tgtEl>
                                        <p:attrNameLst>
                                          <p:attrName>ppt_y</p:attrName>
                                        </p:attrNameLst>
                                      </p:cBhvr>
                                      <p:tavLst>
                                        <p:tav tm="0">
                                          <p:val>
                                            <p:strVal val="1+#ppt_h/2"/>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390147">
                                            <p:txEl>
                                              <p:pRg st="3" end="3"/>
                                            </p:txEl>
                                          </p:spTgt>
                                        </p:tgtEl>
                                        <p:attrNameLst>
                                          <p:attrName>style.visibility</p:attrName>
                                        </p:attrNameLst>
                                      </p:cBhvr>
                                      <p:to>
                                        <p:strVal val="visible"/>
                                      </p:to>
                                    </p:set>
                                    <p:animEffect transition="in" filter="blinds(horizontal)">
                                      <p:cBhvr>
                                        <p:cTn id="16" dur="500"/>
                                        <p:tgtEl>
                                          <p:spTgt spid="390147">
                                            <p:txEl>
                                              <p:pRg st="3" end="3"/>
                                            </p:txEl>
                                          </p:spTgt>
                                        </p:tgtEl>
                                      </p:cBhvr>
                                    </p:animEffect>
                                  </p:childTnLst>
                                </p:cTn>
                              </p:par>
                              <p:par>
                                <p:cTn id="17" presetID="3" presetClass="entr" presetSubtype="10" fill="hold" nodeType="withEffect">
                                  <p:stCondLst>
                                    <p:cond delay="3000"/>
                                  </p:stCondLst>
                                  <p:childTnLst>
                                    <p:set>
                                      <p:cBhvr>
                                        <p:cTn id="18" dur="1" fill="hold">
                                          <p:stCondLst>
                                            <p:cond delay="0"/>
                                          </p:stCondLst>
                                        </p:cTn>
                                        <p:tgtEl>
                                          <p:spTgt spid="390147">
                                            <p:txEl>
                                              <p:pRg st="4" end="4"/>
                                            </p:txEl>
                                          </p:spTgt>
                                        </p:tgtEl>
                                        <p:attrNameLst>
                                          <p:attrName>style.visibility</p:attrName>
                                        </p:attrNameLst>
                                      </p:cBhvr>
                                      <p:to>
                                        <p:strVal val="visible"/>
                                      </p:to>
                                    </p:set>
                                    <p:animEffect transition="in" filter="blinds(horizontal)">
                                      <p:cBhvr>
                                        <p:cTn id="19" dur="500"/>
                                        <p:tgtEl>
                                          <p:spTgt spid="390147">
                                            <p:txEl>
                                              <p:pRg st="4" end="4"/>
                                            </p:txEl>
                                          </p:spTgt>
                                        </p:tgtEl>
                                      </p:cBhvr>
                                    </p:animEffect>
                                  </p:childTnLst>
                                </p:cTn>
                              </p:par>
                              <p:par>
                                <p:cTn id="20" presetID="3" presetClass="entr" presetSubtype="10" fill="hold" nodeType="withEffect">
                                  <p:stCondLst>
                                    <p:cond delay="6000"/>
                                  </p:stCondLst>
                                  <p:childTnLst>
                                    <p:set>
                                      <p:cBhvr>
                                        <p:cTn id="21" dur="1" fill="hold">
                                          <p:stCondLst>
                                            <p:cond delay="0"/>
                                          </p:stCondLst>
                                        </p:cTn>
                                        <p:tgtEl>
                                          <p:spTgt spid="390147">
                                            <p:txEl>
                                              <p:pRg st="5" end="5"/>
                                            </p:txEl>
                                          </p:spTgt>
                                        </p:tgtEl>
                                        <p:attrNameLst>
                                          <p:attrName>style.visibility</p:attrName>
                                        </p:attrNameLst>
                                      </p:cBhvr>
                                      <p:to>
                                        <p:strVal val="visible"/>
                                      </p:to>
                                    </p:set>
                                    <p:animEffect transition="in" filter="blinds(horizontal)">
                                      <p:cBhvr>
                                        <p:cTn id="22" dur="500"/>
                                        <p:tgtEl>
                                          <p:spTgt spid="390147">
                                            <p:txEl>
                                              <p:pRg st="5" end="5"/>
                                            </p:txEl>
                                          </p:spTgt>
                                        </p:tgtEl>
                                      </p:cBhvr>
                                    </p:animEffect>
                                  </p:childTnLst>
                                </p:cTn>
                              </p:par>
                              <p:par>
                                <p:cTn id="23" presetID="3" presetClass="entr" presetSubtype="10" fill="hold" nodeType="withEffect">
                                  <p:stCondLst>
                                    <p:cond delay="9000"/>
                                  </p:stCondLst>
                                  <p:childTnLst>
                                    <p:set>
                                      <p:cBhvr>
                                        <p:cTn id="24" dur="1" fill="hold">
                                          <p:stCondLst>
                                            <p:cond delay="0"/>
                                          </p:stCondLst>
                                        </p:cTn>
                                        <p:tgtEl>
                                          <p:spTgt spid="390147">
                                            <p:txEl>
                                              <p:pRg st="6" end="6"/>
                                            </p:txEl>
                                          </p:spTgt>
                                        </p:tgtEl>
                                        <p:attrNameLst>
                                          <p:attrName>style.visibility</p:attrName>
                                        </p:attrNameLst>
                                      </p:cBhvr>
                                      <p:to>
                                        <p:strVal val="visible"/>
                                      </p:to>
                                    </p:set>
                                    <p:animEffect transition="in" filter="blinds(horizontal)">
                                      <p:cBhvr>
                                        <p:cTn id="25" dur="500"/>
                                        <p:tgtEl>
                                          <p:spTgt spid="390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altLang="en-US" sz="3600"/>
              <a:t>Why are Humans Intelligence?</a:t>
            </a:r>
          </a:p>
        </p:txBody>
      </p:sp>
      <p:sp>
        <p:nvSpPr>
          <p:cNvPr id="25603" name="Rectangle 3"/>
          <p:cNvSpPr>
            <a:spLocks noGrp="1" noRot="1" noChangeArrowheads="1"/>
          </p:cNvSpPr>
          <p:nvPr>
            <p:ph idx="1"/>
          </p:nvPr>
        </p:nvSpPr>
        <p:spPr>
          <a:xfrm>
            <a:off x="0" y="1676400"/>
            <a:ext cx="8893175" cy="4422775"/>
          </a:xfrm>
        </p:spPr>
        <p:txBody>
          <a:bodyPr/>
          <a:lstStyle/>
          <a:p>
            <a:pPr eaLnBrk="1" hangingPunct="1"/>
            <a:r>
              <a:rPr lang="en-US" altLang="en-US"/>
              <a:t>Learning</a:t>
            </a:r>
          </a:p>
          <a:p>
            <a:pPr eaLnBrk="1" hangingPunct="1"/>
            <a:r>
              <a:rPr lang="en-US" altLang="en-US"/>
              <a:t>Reasoning</a:t>
            </a:r>
          </a:p>
          <a:p>
            <a:pPr eaLnBrk="1" hangingPunct="1"/>
            <a:r>
              <a:rPr lang="en-US" altLang="en-US"/>
              <a:t>Problem Solving</a:t>
            </a:r>
          </a:p>
          <a:p>
            <a:pPr eaLnBrk="1" hangingPunct="1"/>
            <a:r>
              <a:rPr lang="en-US" altLang="en-US"/>
              <a:t>Feeling environment</a:t>
            </a:r>
          </a:p>
          <a:p>
            <a:pPr lvl="1" eaLnBrk="1" hangingPunct="1"/>
            <a:r>
              <a:rPr lang="en-US" altLang="en-US"/>
              <a:t>Vision (being able to recognize object by seeing)</a:t>
            </a:r>
          </a:p>
          <a:p>
            <a:pPr lvl="1" eaLnBrk="1" hangingPunct="1"/>
            <a:r>
              <a:rPr lang="en-US" altLang="en-US"/>
              <a:t>Audio (being able to recognize voices)</a:t>
            </a:r>
          </a:p>
        </p:txBody>
      </p:sp>
    </p:spTree>
    <p:extLst>
      <p:ext uri="{BB962C8B-B14F-4D97-AF65-F5344CB8AC3E}">
        <p14:creationId xmlns:p14="http://schemas.microsoft.com/office/powerpoint/2010/main" val="2982387247"/>
      </p:ext>
    </p:extLst>
  </p:cSld>
  <p:clrMapOvr>
    <a:masterClrMapping/>
  </p:clrMapOvr>
  <p:transition spd="med">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altLang="en-US" sz="3600"/>
              <a:t>Formal Definition of ARTIFICIAL INTELLIGENCE</a:t>
            </a:r>
          </a:p>
        </p:txBody>
      </p:sp>
      <p:graphicFrame>
        <p:nvGraphicFramePr>
          <p:cNvPr id="391215" name="Group 47"/>
          <p:cNvGraphicFramePr>
            <a:graphicFrameLocks noGrp="1"/>
          </p:cNvGraphicFramePr>
          <p:nvPr>
            <p:ph sz="half" idx="2"/>
          </p:nvPr>
        </p:nvGraphicFramePr>
        <p:xfrm>
          <a:off x="457200" y="2263775"/>
          <a:ext cx="8008938" cy="4116388"/>
        </p:xfrm>
        <a:graphic>
          <a:graphicData uri="http://schemas.openxmlformats.org/drawingml/2006/table">
            <a:tbl>
              <a:tblPr/>
              <a:tblGrid>
                <a:gridCol w="253047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2598738">
                  <a:extLst>
                    <a:ext uri="{9D8B030D-6E8A-4147-A177-3AD203B41FA5}">
                      <a16:colId xmlns:a16="http://schemas.microsoft.com/office/drawing/2014/main" val="20002"/>
                    </a:ext>
                  </a:extLst>
                </a:gridCol>
              </a:tblGrid>
              <a:tr h="102076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Char char="§"/>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Human Level</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logic + </a:t>
                      </a:r>
                      <a:r>
                        <a:rPr kumimoji="0" lang="en-US" sz="2400" b="0" i="0" u="none" strike="noStrike" cap="none" normalizeH="0" baseline="0">
                          <a:ln>
                            <a:noFill/>
                          </a:ln>
                          <a:solidFill>
                            <a:schemeClr val="folHlink"/>
                          </a:solidFill>
                          <a:effectLst>
                            <a:outerShdw blurRad="38100" dist="38100" dir="2700000" algn="tl">
                              <a:srgbClr val="000000"/>
                            </a:outerShdw>
                          </a:effectLst>
                          <a:latin typeface="Arial" pitchFamily="34" charset="0"/>
                          <a:cs typeface="Arial" pitchFamily="34" charset="0"/>
                        </a:rPr>
                        <a:t>emotion</a:t>
                      </a:r>
                      <a:endParaRPr kumimoji="0" lang="en-US" sz="3200" b="0" i="0" u="none" strike="noStrike" cap="none" normalizeH="0" baseline="0">
                        <a:ln>
                          <a:noFill/>
                        </a:ln>
                        <a:solidFill>
                          <a:schemeClr val="folHlink"/>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Logical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8432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behave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act logically.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113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Thinking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think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think logically.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52952778"/>
      </p:ext>
    </p:extLst>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INTELLIGENCE (BI)</a:t>
            </a:r>
            <a:endParaRPr lang="en-US" dirty="0"/>
          </a:p>
        </p:txBody>
      </p:sp>
      <p:sp>
        <p:nvSpPr>
          <p:cNvPr id="3" name="Content Placeholder 2"/>
          <p:cNvSpPr>
            <a:spLocks noGrp="1"/>
          </p:cNvSpPr>
          <p:nvPr>
            <p:ph idx="1"/>
          </p:nvPr>
        </p:nvSpPr>
        <p:spPr/>
        <p:txBody>
          <a:bodyPr>
            <a:normAutofit fontScale="85000" lnSpcReduction="20000"/>
          </a:bodyPr>
          <a:lstStyle/>
          <a:p>
            <a:r>
              <a:rPr lang="en-US" dirty="0"/>
              <a:t>Business intelligence (BI) is a technology-driven process for analyzing data and presenting actionable information which helps executives, managers and other corporate end users make informed business decisions. </a:t>
            </a:r>
          </a:p>
          <a:p>
            <a:r>
              <a:rPr lang="en-US" dirty="0"/>
              <a:t>BI encompasses a wide variety of tools, applications and methodologies that enable organizations to collect data from internal systems and external sources, prepare it for analysis, develop and run queries against that data and create reports, dashboards and data visualizations to make the analytical results available to corporate decision-makers, as well as operational workers.</a:t>
            </a:r>
          </a:p>
          <a:p>
            <a:endParaRPr lang="en-US" dirty="0"/>
          </a:p>
        </p:txBody>
      </p:sp>
    </p:spTree>
    <p:extLst>
      <p:ext uri="{BB962C8B-B14F-4D97-AF65-F5344CB8AC3E}">
        <p14:creationId xmlns:p14="http://schemas.microsoft.com/office/powerpoint/2010/main" val="4133552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27000" y="127000"/>
            <a:ext cx="8870950" cy="1336675"/>
          </a:xfrm>
        </p:spPr>
        <p:txBody>
          <a:bodyPr>
            <a:normAutofit fontScale="90000"/>
          </a:bodyPr>
          <a:lstStyle/>
          <a:p>
            <a:pPr eaLnBrk="1" hangingPunct="1"/>
            <a:r>
              <a:rPr lang="en-US" altLang="en-US" smtClean="0"/>
              <a:t>The Challenges of Building BI Solutions</a:t>
            </a:r>
          </a:p>
        </p:txBody>
      </p:sp>
      <p:sp>
        <p:nvSpPr>
          <p:cNvPr id="11267" name="Rectangle 3"/>
          <p:cNvSpPr>
            <a:spLocks noGrp="1" noChangeArrowheads="1"/>
          </p:cNvSpPr>
          <p:nvPr>
            <p:ph type="body" idx="1"/>
          </p:nvPr>
        </p:nvSpPr>
        <p:spPr>
          <a:xfrm>
            <a:off x="107950" y="1584325"/>
            <a:ext cx="8915400" cy="4471988"/>
          </a:xfrm>
        </p:spPr>
        <p:txBody>
          <a:bodyPr/>
          <a:lstStyle/>
          <a:p>
            <a:pPr eaLnBrk="1" hangingPunct="1"/>
            <a:r>
              <a:rPr lang="en-US" altLang="en-US" smtClean="0"/>
              <a:t>There are several issues inherent to any BI project:</a:t>
            </a:r>
          </a:p>
          <a:p>
            <a:pPr lvl="1" eaLnBrk="1" hangingPunct="1"/>
            <a:r>
              <a:rPr lang="en-US" altLang="en-US" smtClean="0"/>
              <a:t>Data exists in multiple places</a:t>
            </a:r>
          </a:p>
          <a:p>
            <a:pPr lvl="1" eaLnBrk="1" hangingPunct="1"/>
            <a:r>
              <a:rPr lang="en-US" altLang="en-US" smtClean="0"/>
              <a:t>Data is not formatted to support complex analysis</a:t>
            </a:r>
          </a:p>
          <a:p>
            <a:pPr lvl="1" eaLnBrk="1" hangingPunct="1"/>
            <a:r>
              <a:rPr lang="en-US" altLang="en-US" smtClean="0"/>
              <a:t>Different kinds of workers have different data needs</a:t>
            </a:r>
          </a:p>
          <a:p>
            <a:pPr lvl="1" eaLnBrk="1" hangingPunct="1"/>
            <a:r>
              <a:rPr lang="en-US" altLang="en-US" smtClean="0"/>
              <a:t>What data should be examined and in what detail</a:t>
            </a:r>
          </a:p>
          <a:p>
            <a:pPr lvl="1" eaLnBrk="1" hangingPunct="1"/>
            <a:r>
              <a:rPr lang="en-US" altLang="en-US" smtClean="0"/>
              <a:t>How will users interact with that data</a:t>
            </a:r>
          </a:p>
        </p:txBody>
      </p:sp>
    </p:spTree>
    <p:extLst>
      <p:ext uri="{BB962C8B-B14F-4D97-AF65-F5344CB8AC3E}">
        <p14:creationId xmlns:p14="http://schemas.microsoft.com/office/powerpoint/2010/main" val="1448547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Consolidation of Data</a:t>
            </a:r>
          </a:p>
        </p:txBody>
      </p:sp>
      <p:sp>
        <p:nvSpPr>
          <p:cNvPr id="13315" name="Rectangle 3"/>
          <p:cNvSpPr>
            <a:spLocks noGrp="1" noChangeArrowheads="1"/>
          </p:cNvSpPr>
          <p:nvPr>
            <p:ph type="body" idx="1"/>
          </p:nvPr>
        </p:nvSpPr>
        <p:spPr>
          <a:xfrm>
            <a:off x="107950" y="1584325"/>
            <a:ext cx="8915400" cy="4373563"/>
          </a:xfrm>
        </p:spPr>
        <p:txBody>
          <a:bodyPr/>
          <a:lstStyle/>
          <a:p>
            <a:pPr eaLnBrk="1" hangingPunct="1"/>
            <a:r>
              <a:rPr lang="en-US" altLang="en-US" smtClean="0"/>
              <a:t>The process of consolidating data means moving it, making it consistent, and cleaning up the data as much as possible</a:t>
            </a:r>
          </a:p>
          <a:p>
            <a:pPr lvl="1" eaLnBrk="1" hangingPunct="1"/>
            <a:r>
              <a:rPr lang="en-US" altLang="en-US" smtClean="0"/>
              <a:t>Data is frequently stored in different formats</a:t>
            </a:r>
          </a:p>
          <a:p>
            <a:pPr lvl="1" eaLnBrk="1" hangingPunct="1"/>
            <a:r>
              <a:rPr lang="en-US" altLang="en-US" smtClean="0"/>
              <a:t>Data is frequently inconsistent between sources</a:t>
            </a:r>
          </a:p>
          <a:p>
            <a:pPr lvl="1" eaLnBrk="1" hangingPunct="1"/>
            <a:r>
              <a:rPr lang="en-US" altLang="en-US" smtClean="0"/>
              <a:t>Data may be dirty </a:t>
            </a:r>
          </a:p>
          <a:p>
            <a:pPr lvl="2" eaLnBrk="1" hangingPunct="1"/>
            <a:r>
              <a:rPr lang="en-US" altLang="en-US" smtClean="0"/>
              <a:t>Internally inconsistent or missing values</a:t>
            </a:r>
          </a:p>
        </p:txBody>
      </p:sp>
    </p:spTree>
    <p:extLst>
      <p:ext uri="{BB962C8B-B14F-4D97-AF65-F5344CB8AC3E}">
        <p14:creationId xmlns:p14="http://schemas.microsoft.com/office/powerpoint/2010/main" val="4065182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SYSTEMIC(s) </a:t>
            </a:r>
            <a:endParaRPr lang="en-US" dirty="0"/>
          </a:p>
        </p:txBody>
      </p:sp>
      <p:sp>
        <p:nvSpPr>
          <p:cNvPr id="3" name="Content Placeholder 2"/>
          <p:cNvSpPr>
            <a:spLocks noGrp="1"/>
          </p:cNvSpPr>
          <p:nvPr>
            <p:ph idx="1"/>
          </p:nvPr>
        </p:nvSpPr>
        <p:spPr/>
        <p:txBody>
          <a:bodyPr>
            <a:normAutofit/>
          </a:bodyPr>
          <a:lstStyle/>
          <a:p>
            <a:pPr marL="0" indent="0">
              <a:buNone/>
            </a:pPr>
            <a:r>
              <a:rPr lang="en-US" sz="5400" dirty="0" smtClean="0">
                <a:latin typeface="Times New Roman" panose="02020603050405020304" pitchFamily="18" charset="0"/>
                <a:cs typeface="Times New Roman" panose="02020603050405020304" pitchFamily="18" charset="0"/>
              </a:rPr>
              <a:t>    </a:t>
            </a:r>
          </a:p>
          <a:p>
            <a:pPr marL="0" indent="0">
              <a:buNone/>
            </a:pPr>
            <a:r>
              <a:rPr lang="en-US" sz="5400" dirty="0" smtClean="0">
                <a:latin typeface="Times New Roman" panose="02020603050405020304" pitchFamily="18" charset="0"/>
                <a:cs typeface="Times New Roman" panose="02020603050405020304" pitchFamily="18" charset="0"/>
              </a:rPr>
              <a:t>    </a:t>
            </a:r>
            <a:r>
              <a:rPr lang="en-US" sz="5400" dirty="0" smtClean="0">
                <a:solidFill>
                  <a:srgbClr val="FF0000"/>
                </a:solidFill>
                <a:latin typeface="Times New Roman" panose="02020603050405020304" pitchFamily="18" charset="0"/>
                <a:cs typeface="Times New Roman" panose="02020603050405020304" pitchFamily="18" charset="0"/>
              </a:rPr>
              <a:t>CAN BE OF HELP??</a:t>
            </a:r>
          </a:p>
          <a:p>
            <a:pPr marL="0" indent="0">
              <a:buNone/>
            </a:pPr>
            <a:endParaRPr lang="en-US" sz="5400" dirty="0" smtClean="0">
              <a:latin typeface="Times New Roman" panose="02020603050405020304" pitchFamily="18" charset="0"/>
              <a:cs typeface="Times New Roman" panose="02020603050405020304" pitchFamily="18" charset="0"/>
            </a:endParaRPr>
          </a:p>
          <a:p>
            <a:pPr marL="0" indent="0">
              <a:buNone/>
            </a:pPr>
            <a:r>
              <a:rPr lang="en-US" sz="5400" dirty="0">
                <a:latin typeface="Times New Roman" panose="02020603050405020304" pitchFamily="18" charset="0"/>
                <a:cs typeface="Times New Roman" panose="02020603050405020304" pitchFamily="18" charset="0"/>
              </a:rPr>
              <a:t> </a:t>
            </a:r>
            <a:r>
              <a:rPr lang="en-US" sz="5400" dirty="0" smtClean="0">
                <a:latin typeface="Times New Roman" panose="02020603050405020304" pitchFamily="18" charset="0"/>
                <a:cs typeface="Times New Roman" panose="02020603050405020304" pitchFamily="18" charset="0"/>
              </a:rPr>
              <a:t>        </a:t>
            </a:r>
            <a:r>
              <a:rPr lang="en-US" sz="5400" dirty="0" smtClean="0">
                <a:solidFill>
                  <a:srgbClr val="7030A0"/>
                </a:solidFill>
                <a:latin typeface="Times New Roman" panose="02020603050405020304" pitchFamily="18" charset="0"/>
                <a:cs typeface="Times New Roman" panose="02020603050405020304" pitchFamily="18" charset="0"/>
              </a:rPr>
              <a:t>ABSOLUTELY YES</a:t>
            </a:r>
            <a:endParaRPr lang="en-US" sz="5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218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r>
              <a:rPr lang="en-US" altLang="en-US"/>
              <a:t>Presentation Overview</a:t>
            </a:r>
          </a:p>
        </p:txBody>
      </p:sp>
      <p:sp>
        <p:nvSpPr>
          <p:cNvPr id="46083" name="Rectangle 1027"/>
          <p:cNvSpPr>
            <a:spLocks noGrp="1" noChangeArrowheads="1"/>
          </p:cNvSpPr>
          <p:nvPr>
            <p:ph idx="1"/>
          </p:nvPr>
        </p:nvSpPr>
        <p:spPr/>
        <p:txBody>
          <a:bodyPr>
            <a:normAutofit lnSpcReduction="10000"/>
          </a:bodyPr>
          <a:lstStyle/>
          <a:p>
            <a:r>
              <a:rPr lang="en-US" altLang="en-US" dirty="0" smtClean="0"/>
              <a:t>Introduction</a:t>
            </a:r>
            <a:endParaRPr lang="en-US" altLang="en-US" dirty="0"/>
          </a:p>
          <a:p>
            <a:r>
              <a:rPr lang="en-US" altLang="en-US" dirty="0"/>
              <a:t>T</a:t>
            </a:r>
            <a:r>
              <a:rPr lang="en-US" altLang="en-US" dirty="0" smtClean="0"/>
              <a:t>he Tourism Industry</a:t>
            </a:r>
          </a:p>
          <a:p>
            <a:r>
              <a:rPr lang="en-US" altLang="en-US" b="1" i="1" dirty="0" smtClean="0">
                <a:solidFill>
                  <a:srgbClr val="FF0000"/>
                </a:solidFill>
              </a:rPr>
              <a:t>Artificial Intelligence (AI)</a:t>
            </a:r>
          </a:p>
          <a:p>
            <a:r>
              <a:rPr lang="en-US" altLang="en-US" b="1" i="1" dirty="0" smtClean="0">
                <a:solidFill>
                  <a:srgbClr val="FF0000"/>
                </a:solidFill>
              </a:rPr>
              <a:t>Business </a:t>
            </a:r>
            <a:r>
              <a:rPr lang="en-US" altLang="en-US" b="1" i="1" dirty="0">
                <a:solidFill>
                  <a:srgbClr val="FF0000"/>
                </a:solidFill>
              </a:rPr>
              <a:t>Intelligence (BI</a:t>
            </a:r>
            <a:r>
              <a:rPr lang="en-US" altLang="en-US" b="1" i="1" dirty="0" smtClean="0">
                <a:solidFill>
                  <a:srgbClr val="FF0000"/>
                </a:solidFill>
              </a:rPr>
              <a:t>)</a:t>
            </a:r>
          </a:p>
          <a:p>
            <a:r>
              <a:rPr lang="en-US" altLang="en-US" dirty="0" smtClean="0"/>
              <a:t>AI or BI and the Tourism Industry</a:t>
            </a:r>
          </a:p>
          <a:p>
            <a:r>
              <a:rPr lang="en-US" altLang="en-US" dirty="0" smtClean="0"/>
              <a:t>Challenges of the Tourism industry</a:t>
            </a:r>
          </a:p>
          <a:p>
            <a:r>
              <a:rPr lang="en-US" altLang="en-US" dirty="0" smtClean="0"/>
              <a:t>Future Research</a:t>
            </a:r>
            <a:endParaRPr lang="en-US" altLang="en-US" dirty="0"/>
          </a:p>
          <a:p>
            <a:r>
              <a:rPr lang="en-US" altLang="en-US" dirty="0" smtClean="0"/>
              <a:t>Conclusions</a:t>
            </a:r>
          </a:p>
          <a:p>
            <a:endParaRPr lang="en-US" altLang="en-US" dirty="0"/>
          </a:p>
          <a:p>
            <a:endParaRPr lang="en-US" altLang="en-US" dirty="0" smtClean="0"/>
          </a:p>
          <a:p>
            <a:endParaRPr lang="en-US" altLang="en-US" dirty="0"/>
          </a:p>
        </p:txBody>
      </p:sp>
    </p:spTree>
    <p:extLst>
      <p:ext uri="{BB962C8B-B14F-4D97-AF65-F5344CB8AC3E}">
        <p14:creationId xmlns:p14="http://schemas.microsoft.com/office/powerpoint/2010/main" val="37552001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SYSTEMIC(s)!! (1/2)</a:t>
            </a:r>
            <a:endParaRPr lang="en-US" dirty="0"/>
          </a:p>
        </p:txBody>
      </p:sp>
      <p:sp>
        <p:nvSpPr>
          <p:cNvPr id="3" name="Content Placeholder 2"/>
          <p:cNvSpPr>
            <a:spLocks noGrp="1"/>
          </p:cNvSpPr>
          <p:nvPr>
            <p:ph idx="1"/>
          </p:nvPr>
        </p:nvSpPr>
        <p:spPr>
          <a:xfrm>
            <a:off x="0" y="1196752"/>
            <a:ext cx="8686800" cy="4929411"/>
          </a:xfrm>
        </p:spPr>
        <p:txBody>
          <a:bodyPr>
            <a:noAutofit/>
          </a:bodyPr>
          <a:lstStyle/>
          <a:p>
            <a:pPr lvl="1">
              <a:lnSpc>
                <a:spcPct val="90000"/>
              </a:lnSpc>
            </a:pPr>
            <a:r>
              <a:rPr lang="en-US" b="1" dirty="0"/>
              <a:t>Systemic</a:t>
            </a:r>
            <a:r>
              <a:rPr lang="en-US" dirty="0"/>
              <a:t> refers to something that is spread throughout, system-wide, affecting a group or system, such as a body, economy, market or society as a whole.</a:t>
            </a:r>
            <a:endParaRPr lang="en-US" altLang="en-US" dirty="0" smtClean="0">
              <a:latin typeface="Times New Roman" panose="02020603050405020304" pitchFamily="18" charset="0"/>
              <a:cs typeface="Times New Roman" panose="02020603050405020304" pitchFamily="18" charset="0"/>
            </a:endParaRPr>
          </a:p>
          <a:p>
            <a:pPr lvl="1">
              <a:lnSpc>
                <a:spcPct val="90000"/>
              </a:lnSpc>
            </a:pPr>
            <a:r>
              <a:rPr lang="en-US" altLang="en-US" dirty="0" smtClean="0">
                <a:latin typeface="Times New Roman" panose="02020603050405020304" pitchFamily="18" charset="0"/>
                <a:cs typeface="Times New Roman" panose="02020603050405020304" pitchFamily="18" charset="0"/>
              </a:rPr>
              <a:t>Looks </a:t>
            </a:r>
            <a:r>
              <a:rPr lang="en-US" altLang="en-US" dirty="0">
                <a:latin typeface="Times New Roman" panose="02020603050405020304" pitchFamily="18" charset="0"/>
                <a:cs typeface="Times New Roman" panose="02020603050405020304" pitchFamily="18" charset="0"/>
              </a:rPr>
              <a:t>at circular or reciprocal influence rather than linear influence</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lvl="1">
              <a:lnSpc>
                <a:spcPct val="90000"/>
              </a:lnSpc>
            </a:pPr>
            <a:r>
              <a:rPr lang="en-US" altLang="en-US" dirty="0">
                <a:latin typeface="Times New Roman" panose="02020603050405020304" pitchFamily="18" charset="0"/>
                <a:cs typeface="Times New Roman" panose="02020603050405020304" pitchFamily="18" charset="0"/>
              </a:rPr>
              <a:t>Systemic thinking has been influenced by natural science, mathematics, chaos theory, physics, systems theory, psychoanalysis, anthropology and evolutionary psychology</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lvl="1">
              <a:lnSpc>
                <a:spcPct val="90000"/>
              </a:lnSpc>
            </a:pPr>
            <a:r>
              <a:rPr lang="en-US" altLang="en-US" dirty="0">
                <a:latin typeface="Times New Roman" panose="02020603050405020304" pitchFamily="18" charset="0"/>
                <a:cs typeface="Times New Roman" panose="02020603050405020304" pitchFamily="18" charset="0"/>
              </a:rPr>
              <a:t>Circular causality:  Looks at the way conflict occurs in the context of others who are causing reciprocal grief.</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117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SYSTEMIC(s)!! </a:t>
            </a:r>
            <a:r>
              <a:rPr lang="en-US" dirty="0" smtClean="0"/>
              <a:t>(2/2</a:t>
            </a:r>
            <a:r>
              <a:rPr lang="en-US" dirty="0"/>
              <a:t>)</a:t>
            </a:r>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Creativity </a:t>
            </a:r>
            <a:r>
              <a:rPr lang="en-US" dirty="0"/>
              <a:t>is essential, but in many cases not sufficient to explore the many possible candidate solutions. </a:t>
            </a:r>
            <a:endParaRPr lang="en-US" dirty="0" smtClean="0"/>
          </a:p>
          <a:p>
            <a:r>
              <a:rPr lang="en-US" dirty="0" smtClean="0"/>
              <a:t>A </a:t>
            </a:r>
            <a:r>
              <a:rPr lang="en-US" dirty="0"/>
              <a:t>more systematic and methodical approach can help to overcome many of the problems that arise during conceptualizing in design </a:t>
            </a:r>
            <a:r>
              <a:rPr lang="en-US" dirty="0" smtClean="0"/>
              <a:t>Decision </a:t>
            </a:r>
            <a:r>
              <a:rPr lang="en-US" dirty="0"/>
              <a:t>M</a:t>
            </a:r>
            <a:r>
              <a:rPr lang="en-US" dirty="0" smtClean="0"/>
              <a:t>aking Support Systems (DMSS). </a:t>
            </a:r>
          </a:p>
          <a:p>
            <a:r>
              <a:rPr lang="en-US" dirty="0" smtClean="0"/>
              <a:t>Use </a:t>
            </a:r>
            <a:r>
              <a:rPr lang="en-US" dirty="0"/>
              <a:t>of appropriate methods to enhance the search for solutions can expand the solution field. </a:t>
            </a:r>
            <a:endParaRPr lang="en-US" dirty="0" smtClean="0"/>
          </a:p>
          <a:p>
            <a:r>
              <a:rPr lang="en-US" dirty="0"/>
              <a:t>A</a:t>
            </a:r>
            <a:r>
              <a:rPr lang="en-US" dirty="0" smtClean="0"/>
              <a:t> </a:t>
            </a:r>
            <a:r>
              <a:rPr lang="en-US" dirty="0"/>
              <a:t>systematic approach based on </a:t>
            </a:r>
            <a:r>
              <a:rPr lang="en-US" dirty="0" smtClean="0"/>
              <a:t>interdisciplinary </a:t>
            </a:r>
            <a:r>
              <a:rPr lang="en-US" dirty="0"/>
              <a:t>science has been shown to enhance understanding, good record-keeping, and traceability for the </a:t>
            </a:r>
            <a:r>
              <a:rPr lang="en-US" dirty="0" smtClean="0"/>
              <a:t>business </a:t>
            </a:r>
            <a:r>
              <a:rPr lang="en-US" dirty="0"/>
              <a:t>process. </a:t>
            </a:r>
            <a:endParaRPr lang="en-US" dirty="0" smtClean="0"/>
          </a:p>
          <a:p>
            <a:r>
              <a:rPr lang="en-US" dirty="0" smtClean="0"/>
              <a:t>Several systemic </a:t>
            </a:r>
            <a:r>
              <a:rPr lang="en-US" dirty="0"/>
              <a:t>theories </a:t>
            </a:r>
            <a:r>
              <a:rPr lang="en-US" dirty="0" smtClean="0"/>
              <a:t>when are </a:t>
            </a:r>
            <a:r>
              <a:rPr lang="en-US" dirty="0"/>
              <a:t>brought into mutual context, they refer to memory and thinking operations, expertise, human action modes, and competencies. </a:t>
            </a:r>
          </a:p>
          <a:p>
            <a:pPr marL="0" indent="0">
              <a:buNone/>
            </a:pPr>
            <a:endParaRPr lang="en-US" dirty="0" smtClean="0"/>
          </a:p>
        </p:txBody>
      </p:sp>
    </p:spTree>
    <p:extLst>
      <p:ext uri="{BB962C8B-B14F-4D97-AF65-F5344CB8AC3E}">
        <p14:creationId xmlns:p14="http://schemas.microsoft.com/office/powerpoint/2010/main" val="141703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p:txBody>
          <a:bodyPr/>
          <a:lstStyle/>
          <a:p>
            <a:pPr eaLnBrk="1" hangingPunct="1"/>
            <a:r>
              <a:rPr lang="en-US" altLang="en-US" smtClean="0"/>
              <a:t>Naturalistic Systematics</a:t>
            </a:r>
          </a:p>
        </p:txBody>
      </p:sp>
      <p:sp>
        <p:nvSpPr>
          <p:cNvPr id="26627" name="Rectangle 2"/>
          <p:cNvSpPr>
            <a:spLocks noGrp="1" noChangeArrowheads="1"/>
          </p:cNvSpPr>
          <p:nvPr>
            <p:ph type="body" idx="1"/>
          </p:nvPr>
        </p:nvSpPr>
        <p:spPr/>
        <p:txBody>
          <a:bodyPr/>
          <a:lstStyle/>
          <a:p>
            <a:pPr marL="630079">
              <a:defRPr/>
            </a:pPr>
            <a:r>
              <a:rPr lang="en-US" dirty="0" smtClean="0">
                <a:latin typeface="+mj-lt"/>
              </a:rPr>
              <a:t>Around the 18th century, naturalists sought to classify nature in a way that reflected nature, rather than the way humans use nature.</a:t>
            </a:r>
          </a:p>
          <a:p>
            <a:pPr marL="630079">
              <a:defRPr/>
            </a:pPr>
            <a:r>
              <a:rPr lang="en-US" dirty="0" smtClean="0">
                <a:latin typeface="+mj-lt"/>
              </a:rPr>
              <a:t>Of course, there was disagreement about what constituted a “natural” system, or even if a “natural” system was necessary.</a:t>
            </a:r>
          </a:p>
        </p:txBody>
      </p:sp>
    </p:spTree>
    <p:custDataLst>
      <p:tags r:id="rId1"/>
    </p:custDataLst>
    <p:extLst>
      <p:ext uri="{BB962C8B-B14F-4D97-AF65-F5344CB8AC3E}">
        <p14:creationId xmlns:p14="http://schemas.microsoft.com/office/powerpoint/2010/main" val="99560403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TOURISM STATISTICS</a:t>
            </a:r>
            <a:endParaRPr lang="en-US" dirty="0"/>
          </a:p>
        </p:txBody>
      </p:sp>
      <p:sp>
        <p:nvSpPr>
          <p:cNvPr id="3" name="Content Placeholder 2"/>
          <p:cNvSpPr>
            <a:spLocks noGrp="1"/>
          </p:cNvSpPr>
          <p:nvPr>
            <p:ph idx="1"/>
          </p:nvPr>
        </p:nvSpPr>
        <p:spPr>
          <a:xfrm>
            <a:off x="457200" y="1600200"/>
            <a:ext cx="8507288" cy="4525963"/>
          </a:xfrm>
        </p:spPr>
        <p:txBody>
          <a:bodyPr>
            <a:normAutofit fontScale="92500" lnSpcReduction="20000"/>
          </a:bodyPr>
          <a:lstStyle/>
          <a:p>
            <a:r>
              <a:rPr lang="en-US" dirty="0"/>
              <a:t>According to the UN World Tourism Association, 2018 was the 8th year in a row of sustained industry growth, with </a:t>
            </a:r>
            <a:r>
              <a:rPr lang="en-US" dirty="0" smtClean="0"/>
              <a:t>1.8 </a:t>
            </a:r>
            <a:r>
              <a:rPr lang="en-US" dirty="0"/>
              <a:t>billion international tourism arrivals. </a:t>
            </a:r>
            <a:endParaRPr lang="en-US" dirty="0" smtClean="0"/>
          </a:p>
          <a:p>
            <a:r>
              <a:rPr lang="en-US" dirty="0"/>
              <a:t>In 2015, global international </a:t>
            </a:r>
            <a:r>
              <a:rPr lang="en-US" b="1" dirty="0"/>
              <a:t>tourism</a:t>
            </a:r>
            <a:r>
              <a:rPr lang="en-US" dirty="0"/>
              <a:t> revenue reached approximately </a:t>
            </a:r>
            <a:r>
              <a:rPr lang="en-US" dirty="0" smtClean="0"/>
              <a:t>1.46 </a:t>
            </a:r>
            <a:r>
              <a:rPr lang="en-US" dirty="0"/>
              <a:t>trillion U.S. dollars, having almost doubled since </a:t>
            </a:r>
            <a:r>
              <a:rPr lang="en-US" dirty="0" smtClean="0"/>
              <a:t>2005.</a:t>
            </a:r>
          </a:p>
          <a:p>
            <a:r>
              <a:rPr lang="en-US" dirty="0" smtClean="0"/>
              <a:t>The </a:t>
            </a:r>
            <a:r>
              <a:rPr lang="en-US" dirty="0"/>
              <a:t>trend is predicted to continue for 2020 and beyond</a:t>
            </a:r>
            <a:r>
              <a:rPr lang="en-US" dirty="0" smtClean="0"/>
              <a:t>.</a:t>
            </a:r>
          </a:p>
          <a:p>
            <a:r>
              <a:rPr lang="en-US" dirty="0" err="1"/>
              <a:t>Phocuswright</a:t>
            </a:r>
            <a:r>
              <a:rPr lang="en-US" dirty="0"/>
              <a:t> estimates that the global tours and activities market will reach </a:t>
            </a:r>
            <a:r>
              <a:rPr lang="en-US" dirty="0" smtClean="0"/>
              <a:t>US$1.93 trillion </a:t>
            </a:r>
            <a:r>
              <a:rPr lang="en-US" dirty="0"/>
              <a:t>by 2020</a:t>
            </a:r>
          </a:p>
        </p:txBody>
      </p:sp>
    </p:spTree>
    <p:extLst>
      <p:ext uri="{BB962C8B-B14F-4D97-AF65-F5344CB8AC3E}">
        <p14:creationId xmlns:p14="http://schemas.microsoft.com/office/powerpoint/2010/main" val="62167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TOURISM STATISTICS (cont.)</a:t>
            </a:r>
            <a:endParaRPr lang="en-US" dirty="0"/>
          </a:p>
        </p:txBody>
      </p:sp>
      <p:sp>
        <p:nvSpPr>
          <p:cNvPr id="3" name="Content Placeholder 2"/>
          <p:cNvSpPr>
            <a:spLocks noGrp="1"/>
          </p:cNvSpPr>
          <p:nvPr>
            <p:ph idx="1"/>
          </p:nvPr>
        </p:nvSpPr>
        <p:spPr/>
        <p:txBody>
          <a:bodyPr>
            <a:normAutofit/>
          </a:bodyPr>
          <a:lstStyle/>
          <a:p>
            <a:r>
              <a:rPr lang="en-US" dirty="0"/>
              <a:t>From 2009 to 2018, the number of open positions in the leisure, hospitality and travel sector grew tremendously, from 353,000 to 1,139,000</a:t>
            </a:r>
            <a:r>
              <a:rPr lang="en-US" dirty="0" smtClean="0"/>
              <a:t>.</a:t>
            </a:r>
          </a:p>
          <a:p>
            <a:r>
              <a:rPr lang="en-US" dirty="0" smtClean="0"/>
              <a:t>Only </a:t>
            </a:r>
            <a:r>
              <a:rPr lang="en-US" dirty="0"/>
              <a:t>good things are predicted for the future growth of the </a:t>
            </a:r>
            <a:r>
              <a:rPr lang="en-US" dirty="0" smtClean="0"/>
              <a:t>industry</a:t>
            </a:r>
          </a:p>
          <a:p>
            <a:r>
              <a:rPr lang="en-US" dirty="0"/>
              <a:t>Globally, 1 in 10 jobs are linked to the travel and tourism industry.</a:t>
            </a:r>
          </a:p>
        </p:txBody>
      </p:sp>
    </p:spTree>
    <p:extLst>
      <p:ext uri="{BB962C8B-B14F-4D97-AF65-F5344CB8AC3E}">
        <p14:creationId xmlns:p14="http://schemas.microsoft.com/office/powerpoint/2010/main" val="4020947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Tourism statistics for Greece</a:t>
            </a:r>
            <a:endParaRPr lang="en-US" dirty="0"/>
          </a:p>
        </p:txBody>
      </p:sp>
      <p:sp>
        <p:nvSpPr>
          <p:cNvPr id="3" name="Content Placeholder 2"/>
          <p:cNvSpPr>
            <a:spLocks noGrp="1"/>
          </p:cNvSpPr>
          <p:nvPr>
            <p:ph idx="1"/>
          </p:nvPr>
        </p:nvSpPr>
        <p:spPr/>
        <p:txBody>
          <a:bodyPr>
            <a:normAutofit fontScale="85000" lnSpcReduction="10000"/>
          </a:bodyPr>
          <a:lstStyle/>
          <a:p>
            <a:r>
              <a:rPr lang="en-US" dirty="0"/>
              <a:t>A total of 33 million people visited destinations in Greece in 2018, </a:t>
            </a:r>
            <a:endParaRPr lang="en-US" dirty="0" smtClean="0"/>
          </a:p>
          <a:p>
            <a:r>
              <a:rPr lang="en-US" dirty="0"/>
              <a:t>M</a:t>
            </a:r>
            <a:r>
              <a:rPr lang="en-US" dirty="0" smtClean="0"/>
              <a:t>ore </a:t>
            </a:r>
            <a:r>
              <a:rPr lang="en-US" dirty="0"/>
              <a:t>than </a:t>
            </a:r>
            <a:r>
              <a:rPr lang="en-US" dirty="0" smtClean="0"/>
              <a:t>21 </a:t>
            </a:r>
            <a:r>
              <a:rPr lang="en-US" dirty="0"/>
              <a:t>billion euros in revenues and breaking all performance records to date</a:t>
            </a:r>
            <a:r>
              <a:rPr lang="en-US" dirty="0" smtClean="0"/>
              <a:t>.</a:t>
            </a:r>
          </a:p>
          <a:p>
            <a:r>
              <a:rPr lang="en-US" dirty="0"/>
              <a:t>The number of international arrivals at Athens International Airport rose 19.4 percent to 5.7 million. An additional 1 million people traveled to Greek destinations via Athens in 2018 compared to </a:t>
            </a:r>
            <a:r>
              <a:rPr lang="en-US" dirty="0" smtClean="0"/>
              <a:t>2017</a:t>
            </a:r>
          </a:p>
          <a:p>
            <a:r>
              <a:rPr lang="en-US" dirty="0"/>
              <a:t>Tourism created a total of 288,369 jobs in the January-September 2018 </a:t>
            </a:r>
            <a:r>
              <a:rPr lang="en-US" dirty="0" smtClean="0"/>
              <a:t>period </a:t>
            </a:r>
          </a:p>
          <a:p>
            <a:r>
              <a:rPr lang="en-US" dirty="0"/>
              <a:t>B</a:t>
            </a:r>
            <a:r>
              <a:rPr lang="en-US" dirty="0" smtClean="0"/>
              <a:t>y 2025  Greece will </a:t>
            </a:r>
            <a:r>
              <a:rPr lang="en-US" dirty="0"/>
              <a:t>have over 40 million tourists</a:t>
            </a:r>
          </a:p>
          <a:p>
            <a:endParaRPr lang="en-US" dirty="0"/>
          </a:p>
        </p:txBody>
      </p:sp>
    </p:spTree>
    <p:extLst>
      <p:ext uri="{BB962C8B-B14F-4D97-AF65-F5344CB8AC3E}">
        <p14:creationId xmlns:p14="http://schemas.microsoft.com/office/powerpoint/2010/main" val="3702388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6481" y="1340767"/>
            <a:ext cx="8228160" cy="1109033"/>
          </a:xfrm>
        </p:spPr>
        <p:txBody>
          <a:bodyPr vert="horz" lIns="91440" tIns="20899" rIns="91440" bIns="45720" rtlCol="0" anchor="ctr">
            <a:normAutofit fontScale="90000"/>
          </a:bodyPr>
          <a:lstStyle/>
          <a:p>
            <a:pPr algn="l">
              <a:buSzPct val="4500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en-US" sz="2358" dirty="0" smtClean="0"/>
              <a:t/>
            </a:r>
            <a:br>
              <a:rPr lang="it-IT" altLang="en-US" sz="2358" dirty="0" smtClean="0"/>
            </a:br>
            <a:r>
              <a:rPr lang="it-IT" altLang="en-US" sz="2358" dirty="0" smtClean="0"/>
              <a:t>        </a:t>
            </a:r>
            <a:br>
              <a:rPr lang="it-IT" altLang="en-US" sz="2358" dirty="0" smtClean="0"/>
            </a:br>
            <a:r>
              <a:rPr lang="it-IT" altLang="en-US" sz="2358" dirty="0"/>
              <a:t> </a:t>
            </a:r>
            <a:r>
              <a:rPr lang="it-IT" altLang="en-US" sz="2358" dirty="0" smtClean="0"/>
              <a:t>         </a:t>
            </a:r>
            <a:r>
              <a:rPr lang="it-IT" altLang="en-US" sz="3600" dirty="0" smtClean="0">
                <a:latin typeface="Times New Roman" panose="02020603050405020304" pitchFamily="18" charset="0"/>
                <a:cs typeface="Times New Roman" panose="02020603050405020304" pitchFamily="18" charset="0"/>
              </a:rPr>
              <a:t>AI, BI AND SYSTEMICS FOR A SUSTAINABLE TOURISM INDUSTRY</a:t>
            </a:r>
            <a:r>
              <a:rPr lang="it-IT" altLang="en-US" sz="3600" dirty="0">
                <a:latin typeface="Times New Roman" panose="02020603050405020304" pitchFamily="18" charset="0"/>
                <a:cs typeface="Times New Roman" panose="02020603050405020304" pitchFamily="18" charset="0"/>
              </a:rPr>
              <a:t/>
            </a:r>
            <a:br>
              <a:rPr lang="it-IT" altLang="en-US" sz="3600" dirty="0">
                <a:latin typeface="Times New Roman" panose="02020603050405020304" pitchFamily="18" charset="0"/>
                <a:cs typeface="Times New Roman" panose="02020603050405020304" pitchFamily="18" charset="0"/>
              </a:rPr>
            </a:br>
            <a:r>
              <a:rPr lang="it-IT" altLang="en-US" sz="3600" dirty="0">
                <a:latin typeface="Times New Roman" panose="02020603050405020304" pitchFamily="18" charset="0"/>
                <a:cs typeface="Times New Roman" panose="02020603050405020304" pitchFamily="18" charset="0"/>
              </a:rPr>
              <a:t/>
            </a:r>
            <a:br>
              <a:rPr lang="it-IT" altLang="en-US" sz="3600" dirty="0">
                <a:latin typeface="Times New Roman" panose="02020603050405020304" pitchFamily="18" charset="0"/>
                <a:cs typeface="Times New Roman" panose="02020603050405020304" pitchFamily="18" charset="0"/>
              </a:rPr>
            </a:br>
            <a:r>
              <a:rPr lang="it-IT" altLang="en-US" sz="2358" dirty="0" smtClean="0"/>
              <a:t>National </a:t>
            </a:r>
            <a:r>
              <a:rPr lang="it-IT" altLang="en-US" sz="2358" dirty="0"/>
              <a:t>Tourist Boards and World Tourist Organizations (WTO)  are </a:t>
            </a:r>
            <a:r>
              <a:rPr lang="it-IT" altLang="en-US" sz="2358" dirty="0" smtClean="0"/>
              <a:t>wondering how AI and BI in conjuction with Systemics can be of assisstance to develop a sustainable and viable Tourism Industry??</a:t>
            </a:r>
            <a:r>
              <a:rPr lang="it-IT" altLang="en-US" sz="2358" dirty="0"/>
              <a:t/>
            </a:r>
            <a:br>
              <a:rPr lang="it-IT" altLang="en-US" sz="2358" dirty="0"/>
            </a:br>
            <a:r>
              <a:rPr lang="it-IT" altLang="en-US" sz="2358" dirty="0"/>
              <a:t/>
            </a:r>
            <a:br>
              <a:rPr lang="it-IT" altLang="en-US" sz="2358" dirty="0"/>
            </a:br>
            <a:r>
              <a:rPr lang="it-IT" altLang="en-US" sz="2358" dirty="0"/>
              <a:t/>
            </a:r>
            <a:br>
              <a:rPr lang="it-IT" altLang="en-US" sz="2358" dirty="0"/>
            </a:br>
            <a:r>
              <a:rPr lang="it-IT" altLang="en-US" sz="2358" dirty="0"/>
              <a:t/>
            </a:r>
            <a:br>
              <a:rPr lang="it-IT" altLang="en-US" sz="2358" dirty="0"/>
            </a:br>
            <a:endParaRPr lang="it-IT" altLang="en-US" sz="2358" dirty="0"/>
          </a:p>
        </p:txBody>
      </p:sp>
      <p:sp>
        <p:nvSpPr>
          <p:cNvPr id="11267" name="Rectangle 2"/>
          <p:cNvSpPr>
            <a:spLocks noGrp="1" noChangeArrowheads="1"/>
          </p:cNvSpPr>
          <p:nvPr>
            <p:ph type="body" idx="1"/>
          </p:nvPr>
        </p:nvSpPr>
        <p:spPr>
          <a:xfrm>
            <a:off x="456481" y="3212976"/>
            <a:ext cx="8228160" cy="2917464"/>
          </a:xfrm>
        </p:spPr>
        <p:txBody>
          <a:bodyPr vert="horz" lIns="91440" tIns="20899" rIns="91440" bIns="45720" rtlCol="0">
            <a:normAutofit fontScale="85000" lnSpcReduction="10000"/>
          </a:bodyPr>
          <a:lstStyle/>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a:t>Sustainable tourism is meant to protect the environment;</a:t>
            </a:r>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a:t>Wilde life (plants and animals);</a:t>
            </a:r>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a:t>Natural resources</a:t>
            </a:r>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a:t>Ecotourism (countryside instead of cities) is being more and more promoted </a:t>
            </a:r>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a:t>Tourists are being directed to new locations</a:t>
            </a:r>
            <a:r>
              <a:rPr lang="it-IT" altLang="en-US" sz="2358" dirty="0" smtClean="0"/>
              <a:t>.</a:t>
            </a:r>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endParaRPr lang="it-IT" altLang="en-US" sz="2358" dirty="0"/>
          </a:p>
          <a:p>
            <a:pPr marL="390246" indent="-293764">
              <a:buSzPct val="45000"/>
              <a:buFont typeface="Wingdings" panose="05000000000000000000"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altLang="en-US" sz="2358" dirty="0" smtClean="0"/>
              <a:t>SUSTAINABLE TOURISM MEANS A STEADY INCREASING INDUSTRY ADDING TO THE ECONOMIC DEVELOPMENT OF A REGION/COUNTRY</a:t>
            </a:r>
            <a:endParaRPr lang="it-IT" altLang="en-US" sz="2358" dirty="0"/>
          </a:p>
        </p:txBody>
      </p:sp>
    </p:spTree>
    <p:extLst>
      <p:ext uri="{BB962C8B-B14F-4D97-AF65-F5344CB8AC3E}">
        <p14:creationId xmlns:p14="http://schemas.microsoft.com/office/powerpoint/2010/main" val="8000562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AI + BI and the Tourism Industry </a:t>
            </a:r>
            <a:r>
              <a:rPr lang="en-US" b="1" dirty="0" smtClean="0"/>
              <a:t>(1/4</a:t>
            </a:r>
            <a:r>
              <a:rPr lang="en-US" b="1" dirty="0"/>
              <a:t>)</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 AI + BI have advanced </a:t>
            </a:r>
            <a:r>
              <a:rPr lang="en-US" dirty="0"/>
              <a:t>to the point where </a:t>
            </a:r>
            <a:r>
              <a:rPr lang="en-US" dirty="0" err="1" smtClean="0"/>
              <a:t>ther</a:t>
            </a:r>
            <a:r>
              <a:rPr lang="en-US" dirty="0" smtClean="0"/>
              <a:t> are  </a:t>
            </a:r>
            <a:r>
              <a:rPr lang="en-US" dirty="0"/>
              <a:t>regularly used to assist and communicate with customers, ‘learning’ from each of these interactions and improving future interactions as a result. </a:t>
            </a:r>
            <a:endParaRPr lang="en-US" dirty="0" smtClean="0"/>
          </a:p>
          <a:p>
            <a:r>
              <a:rPr lang="en-US" dirty="0" smtClean="0"/>
              <a:t>Moreover</a:t>
            </a:r>
            <a:r>
              <a:rPr lang="en-US" dirty="0"/>
              <a:t>, </a:t>
            </a:r>
            <a:r>
              <a:rPr lang="en-US" dirty="0" smtClean="0"/>
              <a:t>AI + BI </a:t>
            </a:r>
            <a:r>
              <a:rPr lang="en-US" dirty="0"/>
              <a:t>can assist with tasks like data analysis, calculations and problem solving, all of which can be valuable to </a:t>
            </a:r>
            <a:r>
              <a:rPr lang="en-US" dirty="0" smtClean="0"/>
              <a:t>tourism industry’s </a:t>
            </a:r>
            <a:r>
              <a:rPr lang="en-US" dirty="0"/>
              <a:t>owners.</a:t>
            </a:r>
          </a:p>
          <a:p>
            <a:endParaRPr lang="en-US" dirty="0"/>
          </a:p>
        </p:txBody>
      </p:sp>
    </p:spTree>
    <p:extLst>
      <p:ext uri="{BB962C8B-B14F-4D97-AF65-F5344CB8AC3E}">
        <p14:creationId xmlns:p14="http://schemas.microsoft.com/office/powerpoint/2010/main" val="42085882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AI + BI and </a:t>
            </a:r>
            <a:r>
              <a:rPr lang="en-US" b="1" dirty="0"/>
              <a:t>the </a:t>
            </a:r>
            <a:r>
              <a:rPr lang="en-US" b="1" dirty="0" smtClean="0"/>
              <a:t>Tourism Industry (2/4)</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capacity for </a:t>
            </a:r>
            <a:r>
              <a:rPr lang="en-US" dirty="0" smtClean="0"/>
              <a:t>AI + BI </a:t>
            </a:r>
            <a:r>
              <a:rPr lang="en-US" dirty="0"/>
              <a:t>to perform tasks that have traditionally required human cognitive function has made it especially useful for those in the </a:t>
            </a:r>
            <a:r>
              <a:rPr lang="en-US" dirty="0" smtClean="0"/>
              <a:t>tourism </a:t>
            </a:r>
            <a:r>
              <a:rPr lang="en-US" dirty="0"/>
              <a:t>industry, because deploying </a:t>
            </a:r>
            <a:r>
              <a:rPr lang="en-US" dirty="0" smtClean="0"/>
              <a:t>AI + BI </a:t>
            </a:r>
            <a:r>
              <a:rPr lang="en-US" dirty="0"/>
              <a:t>can save businesses time and </a:t>
            </a:r>
            <a:r>
              <a:rPr lang="en-US" dirty="0" smtClean="0"/>
              <a:t>money.</a:t>
            </a:r>
          </a:p>
          <a:p>
            <a:r>
              <a:rPr lang="en-US" dirty="0" smtClean="0"/>
              <a:t> Potentially this is eliminating </a:t>
            </a:r>
            <a:r>
              <a:rPr lang="en-US" dirty="0"/>
              <a:t>human error and allowing tasks to be performed quickly, at any time of the day.</a:t>
            </a:r>
          </a:p>
          <a:p>
            <a:endParaRPr lang="en-US" dirty="0"/>
          </a:p>
        </p:txBody>
      </p:sp>
    </p:spTree>
    <p:extLst>
      <p:ext uri="{BB962C8B-B14F-4D97-AF65-F5344CB8AC3E}">
        <p14:creationId xmlns:p14="http://schemas.microsoft.com/office/powerpoint/2010/main" val="6424161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AI + BI and the Tourism Industry </a:t>
            </a:r>
            <a:r>
              <a:rPr lang="en-US" b="1" dirty="0" smtClean="0"/>
              <a:t>(3/4</a:t>
            </a:r>
            <a:r>
              <a:rPr lang="en-US" b="1" dirty="0"/>
              <a:t>)</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For hotels and other businesses in the </a:t>
            </a:r>
            <a:r>
              <a:rPr lang="en-US" u="sng" dirty="0"/>
              <a:t>tourism industry</a:t>
            </a:r>
            <a:r>
              <a:rPr lang="en-US" dirty="0"/>
              <a:t>, one of the most exciting uses for </a:t>
            </a:r>
            <a:r>
              <a:rPr lang="en-US" dirty="0" smtClean="0"/>
              <a:t>AI + BI </a:t>
            </a:r>
            <a:r>
              <a:rPr lang="en-US" dirty="0"/>
              <a:t>is for providing assistance to customers online. </a:t>
            </a:r>
            <a:endParaRPr lang="en-US" dirty="0" smtClean="0"/>
          </a:p>
          <a:p>
            <a:r>
              <a:rPr lang="en-US" dirty="0" smtClean="0"/>
              <a:t>In </a:t>
            </a:r>
            <a:r>
              <a:rPr lang="en-US" dirty="0"/>
              <a:t>particular, there has already been widespread adoption for the purposes of powering </a:t>
            </a:r>
            <a:r>
              <a:rPr lang="en-US" dirty="0" err="1"/>
              <a:t>chatbots</a:t>
            </a:r>
            <a:r>
              <a:rPr lang="en-US" dirty="0"/>
              <a:t> on social media platforms, as well as instant messaging apps.</a:t>
            </a:r>
          </a:p>
          <a:p>
            <a:r>
              <a:rPr lang="en-US" dirty="0"/>
              <a:t>Used in this way, AI is able to respond to questions and provide valuable information to customers, even when a customer service rep is not available. </a:t>
            </a:r>
            <a:endParaRPr lang="en-US" dirty="0" smtClean="0"/>
          </a:p>
          <a:p>
            <a:r>
              <a:rPr lang="en-US" dirty="0" smtClean="0"/>
              <a:t>Customers </a:t>
            </a:r>
            <a:r>
              <a:rPr lang="en-US" dirty="0"/>
              <a:t>are demanding faster and faster response times on online platforms, and artificial intelligence allows businesses to deliver times that would be impossible for humans.</a:t>
            </a:r>
          </a:p>
          <a:p>
            <a:endParaRPr lang="en-US" dirty="0"/>
          </a:p>
        </p:txBody>
      </p:sp>
    </p:spTree>
    <p:extLst>
      <p:ext uri="{BB962C8B-B14F-4D97-AF65-F5344CB8AC3E}">
        <p14:creationId xmlns:p14="http://schemas.microsoft.com/office/powerpoint/2010/main" val="534223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(1/2)</a:t>
            </a:r>
            <a:endParaRPr lang="en-US" dirty="0"/>
          </a:p>
        </p:txBody>
      </p:sp>
      <p:sp>
        <p:nvSpPr>
          <p:cNvPr id="4" name="Content Placeholder 3"/>
          <p:cNvSpPr>
            <a:spLocks noGrp="1"/>
          </p:cNvSpPr>
          <p:nvPr>
            <p:ph idx="1"/>
          </p:nvPr>
        </p:nvSpPr>
        <p:spPr>
          <a:xfrm>
            <a:off x="457200" y="1600200"/>
            <a:ext cx="8229600" cy="5501208"/>
          </a:xfrm>
        </p:spPr>
        <p:txBody>
          <a:bodyPr>
            <a:normAutofit fontScale="92500"/>
          </a:bodyPr>
          <a:lstStyle/>
          <a:p>
            <a:r>
              <a:rPr lang="en-US" dirty="0"/>
              <a:t>Big data and advances in computing power have transformed the world’s biggest industries, and </a:t>
            </a:r>
            <a:r>
              <a:rPr lang="en-US" dirty="0" smtClean="0"/>
              <a:t>tourism </a:t>
            </a:r>
            <a:r>
              <a:rPr lang="en-US" dirty="0"/>
              <a:t>is no exception. </a:t>
            </a:r>
            <a:endParaRPr lang="en-US" dirty="0" smtClean="0"/>
          </a:p>
          <a:p>
            <a:r>
              <a:rPr lang="en-US" dirty="0" smtClean="0"/>
              <a:t>Data </a:t>
            </a:r>
            <a:r>
              <a:rPr lang="en-US" dirty="0"/>
              <a:t>analytics has become the strategy of choice for </a:t>
            </a:r>
            <a:r>
              <a:rPr lang="en-US" dirty="0" smtClean="0"/>
              <a:t>organizations </a:t>
            </a:r>
            <a:r>
              <a:rPr lang="en-US" dirty="0"/>
              <a:t>of any size looking to secure competitive differentiation and seek out new revenue </a:t>
            </a:r>
            <a:r>
              <a:rPr lang="en-US" dirty="0" smtClean="0"/>
              <a:t>opportunities in order to survive.</a:t>
            </a:r>
          </a:p>
          <a:p>
            <a:r>
              <a:rPr lang="en-US" sz="4300" dirty="0">
                <a:solidFill>
                  <a:srgbClr val="7030A0"/>
                </a:solidFill>
                <a:latin typeface="Times New Roman" panose="02020603050405020304" pitchFamily="18" charset="0"/>
                <a:cs typeface="Times New Roman" panose="02020603050405020304" pitchFamily="18" charset="0"/>
              </a:rPr>
              <a:t>Tourism industry is one of the largest and most dynamic industries of the global economies</a:t>
            </a:r>
          </a:p>
          <a:p>
            <a:endParaRPr lang="en-US" dirty="0"/>
          </a:p>
        </p:txBody>
      </p:sp>
    </p:spTree>
    <p:extLst>
      <p:ext uri="{BB962C8B-B14F-4D97-AF65-F5344CB8AC3E}">
        <p14:creationId xmlns:p14="http://schemas.microsoft.com/office/powerpoint/2010/main" val="3527327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AI + BI and the Tourism Industry </a:t>
            </a:r>
            <a:r>
              <a:rPr lang="en-US" b="1" dirty="0" smtClean="0"/>
              <a:t>(4/4</a:t>
            </a:r>
            <a:r>
              <a:rPr lang="en-US" b="1" dirty="0"/>
              <a:t>)</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Used </a:t>
            </a:r>
            <a:r>
              <a:rPr lang="en-US" dirty="0"/>
              <a:t>in this way, </a:t>
            </a:r>
            <a:r>
              <a:rPr lang="en-US" dirty="0" smtClean="0"/>
              <a:t>AI + BI are </a:t>
            </a:r>
            <a:r>
              <a:rPr lang="en-US" dirty="0"/>
              <a:t>able to respond to questions and provide valuable information to customers, even when a customer service rep is not available. </a:t>
            </a:r>
            <a:endParaRPr lang="en-US" dirty="0" smtClean="0"/>
          </a:p>
          <a:p>
            <a:r>
              <a:rPr lang="en-US" dirty="0" smtClean="0"/>
              <a:t>Customers </a:t>
            </a:r>
            <a:r>
              <a:rPr lang="en-US" dirty="0"/>
              <a:t>are demanding faster and faster response times on online platforms, and artificial intelligence allows businesses to deliver times that would be impossible for humans.</a:t>
            </a:r>
          </a:p>
          <a:p>
            <a:endParaRPr lang="en-US" dirty="0"/>
          </a:p>
        </p:txBody>
      </p:sp>
    </p:spTree>
    <p:extLst>
      <p:ext uri="{BB962C8B-B14F-4D97-AF65-F5344CB8AC3E}">
        <p14:creationId xmlns:p14="http://schemas.microsoft.com/office/powerpoint/2010/main" val="36409756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b="1" dirty="0"/>
              <a:t>Face-to-Face Customer Service</a:t>
            </a:r>
            <a:endParaRPr lang="en-US" dirty="0"/>
          </a:p>
        </p:txBody>
      </p:sp>
      <p:sp>
        <p:nvSpPr>
          <p:cNvPr id="3" name="Content Placeholder 2"/>
          <p:cNvSpPr>
            <a:spLocks noGrp="1"/>
          </p:cNvSpPr>
          <p:nvPr>
            <p:ph idx="1"/>
          </p:nvPr>
        </p:nvSpPr>
        <p:spPr>
          <a:xfrm>
            <a:off x="457200" y="1417638"/>
            <a:ext cx="8229600" cy="5440362"/>
          </a:xfrm>
        </p:spPr>
        <p:txBody>
          <a:bodyPr>
            <a:normAutofit fontScale="77500" lnSpcReduction="20000"/>
          </a:bodyPr>
          <a:lstStyle/>
          <a:p>
            <a:r>
              <a:rPr lang="en-US" dirty="0"/>
              <a:t>While the use of </a:t>
            </a:r>
            <a:r>
              <a:rPr lang="en-US" dirty="0" smtClean="0"/>
              <a:t>AI </a:t>
            </a:r>
            <a:r>
              <a:rPr lang="en-US" dirty="0"/>
              <a:t>for powering online customer service is now relatively commonplace, one of the emerging trends is for the </a:t>
            </a:r>
            <a:r>
              <a:rPr lang="en-US" u="sng" dirty="0"/>
              <a:t>technology</a:t>
            </a:r>
            <a:r>
              <a:rPr lang="en-US" dirty="0"/>
              <a:t> to be used for face-to-face customer service interactions too. </a:t>
            </a:r>
            <a:endParaRPr lang="en-US" dirty="0" smtClean="0"/>
          </a:p>
          <a:p>
            <a:r>
              <a:rPr lang="en-US" dirty="0" smtClean="0"/>
              <a:t>Crucially</a:t>
            </a:r>
            <a:r>
              <a:rPr lang="en-US" dirty="0"/>
              <a:t>, this has the ability to cut queues at information or reception desks, and improve overall efficiency.</a:t>
            </a:r>
          </a:p>
          <a:p>
            <a:r>
              <a:rPr lang="en-US" dirty="0"/>
              <a:t>One example of this technology in action is the AI robot </a:t>
            </a:r>
            <a:r>
              <a:rPr lang="en-US" i="1" dirty="0"/>
              <a:t>‘Connie’</a:t>
            </a:r>
            <a:r>
              <a:rPr lang="en-US" dirty="0"/>
              <a:t>, which has been deployed by Hilton. </a:t>
            </a:r>
            <a:endParaRPr lang="en-US" dirty="0" smtClean="0"/>
          </a:p>
          <a:p>
            <a:r>
              <a:rPr lang="en-US" dirty="0" smtClean="0"/>
              <a:t>This </a:t>
            </a:r>
            <a:r>
              <a:rPr lang="en-US" dirty="0"/>
              <a:t>robot uses artificial intelligence and speech recognition to provide tourist information to customers who speak to it. Each human interaction also helps to teach the robot, improving the quality of all future communications.</a:t>
            </a:r>
          </a:p>
          <a:p>
            <a:pPr>
              <a:buFont typeface="Wingdings" panose="05000000000000000000" pitchFamily="2" charset="2"/>
              <a:buChar char="Ø"/>
            </a:pPr>
            <a:r>
              <a:rPr lang="en-US" sz="4600" b="1" i="1" dirty="0">
                <a:solidFill>
                  <a:srgbClr val="7030A0"/>
                </a:solidFill>
                <a:latin typeface="Times New Roman" panose="02020603050405020304" pitchFamily="18" charset="0"/>
                <a:cs typeface="Times New Roman" panose="02020603050405020304" pitchFamily="18" charset="0"/>
              </a:rPr>
              <a:t>Meet Connie, Hilton Hotels’ First Robot Concierge</a:t>
            </a:r>
            <a:endParaRPr lang="en-US" sz="4600"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27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s-ES" sz="5400" dirty="0" err="1" smtClean="0">
                <a:solidFill>
                  <a:srgbClr val="7030A0"/>
                </a:solidFill>
                <a:latin typeface="Times New Roman" panose="02020603050405020304" pitchFamily="18" charset="0"/>
                <a:cs typeface="Times New Roman" panose="02020603050405020304" pitchFamily="18" charset="0"/>
              </a:rPr>
              <a:t>Tourism</a:t>
            </a:r>
            <a:r>
              <a:rPr lang="es-ES" sz="5400" dirty="0" smtClean="0">
                <a:solidFill>
                  <a:srgbClr val="7030A0"/>
                </a:solidFill>
                <a:latin typeface="Times New Roman" panose="02020603050405020304" pitchFamily="18" charset="0"/>
                <a:cs typeface="Times New Roman" panose="02020603050405020304" pitchFamily="18" charset="0"/>
              </a:rPr>
              <a:t> in Internet</a:t>
            </a:r>
          </a:p>
        </p:txBody>
      </p:sp>
      <p:sp>
        <p:nvSpPr>
          <p:cNvPr id="13315" name="2 Marcador de contenido"/>
          <p:cNvSpPr>
            <a:spLocks noGrp="1"/>
          </p:cNvSpPr>
          <p:nvPr>
            <p:ph idx="1"/>
          </p:nvPr>
        </p:nvSpPr>
        <p:spPr>
          <a:xfrm>
            <a:off x="304800" y="1554163"/>
            <a:ext cx="6410325" cy="4525962"/>
          </a:xfrm>
        </p:spPr>
        <p:txBody>
          <a:bodyPr>
            <a:normAutofit fontScale="85000" lnSpcReduction="10000"/>
          </a:bodyPr>
          <a:lstStyle/>
          <a:p>
            <a:pPr eaLnBrk="1" hangingPunct="1">
              <a:buFont typeface="Wingdings" panose="05000000000000000000" pitchFamily="2" charset="2"/>
              <a:buChar char="Ø"/>
            </a:pPr>
            <a:r>
              <a:rPr lang="en-US" altLang="en-US" dirty="0" smtClean="0"/>
              <a:t>     Travel and tourism products are</a:t>
            </a:r>
          </a:p>
          <a:p>
            <a:pPr marL="0" indent="0" eaLnBrk="1" hangingPunct="1">
              <a:buNone/>
            </a:pPr>
            <a:r>
              <a:rPr lang="en-US" altLang="en-US" dirty="0"/>
              <a:t> </a:t>
            </a:r>
            <a:r>
              <a:rPr lang="en-US" altLang="en-US" dirty="0" smtClean="0"/>
              <a:t>         ideal for marketing on the Internet. </a:t>
            </a:r>
          </a:p>
          <a:p>
            <a:pPr eaLnBrk="1" hangingPunct="1">
              <a:buFont typeface="Wingdings 2" panose="05020102010507070707" pitchFamily="18" charset="2"/>
              <a:buChar char=""/>
            </a:pPr>
            <a:endParaRPr lang="en-US" altLang="en-US" dirty="0" smtClean="0"/>
          </a:p>
          <a:p>
            <a:pPr lvl="1" eaLnBrk="1" hangingPunct="1">
              <a:buFont typeface="Wingdings 2" panose="05020102010507070707" pitchFamily="18" charset="2"/>
              <a:buChar char=""/>
            </a:pPr>
            <a:r>
              <a:rPr lang="en-US" altLang="en-US" dirty="0" smtClean="0"/>
              <a:t>This is because tourism is an information-intensive industry and the Internet is the most effective and efficient means in information exchange worldwide</a:t>
            </a:r>
          </a:p>
          <a:p>
            <a:pPr lvl="1" eaLnBrk="1" hangingPunct="1">
              <a:buFont typeface="Wingdings 2" panose="05020102010507070707" pitchFamily="18" charset="2"/>
              <a:buChar char=""/>
            </a:pPr>
            <a:endParaRPr lang="en-US" altLang="en-US" dirty="0" smtClean="0"/>
          </a:p>
          <a:p>
            <a:pPr eaLnBrk="1" hangingPunct="1">
              <a:buFont typeface="Wingdings" panose="05000000000000000000" pitchFamily="2" charset="2"/>
              <a:buChar char="Ø"/>
            </a:pPr>
            <a:r>
              <a:rPr lang="en-US" altLang="en-US" dirty="0" smtClean="0"/>
              <a:t>   4 P:</a:t>
            </a:r>
          </a:p>
          <a:p>
            <a:pPr lvl="1" eaLnBrk="1" hangingPunct="1">
              <a:buFont typeface="Wingdings 2" panose="05020102010507070707" pitchFamily="18" charset="2"/>
              <a:buChar char=""/>
            </a:pPr>
            <a:r>
              <a:rPr lang="en-US" altLang="en-US" dirty="0" smtClean="0"/>
              <a:t>Product, Place, Price, Promotion</a:t>
            </a:r>
            <a:endParaRPr lang="es-ES" altLang="en-US" dirty="0" smtClean="0"/>
          </a:p>
        </p:txBody>
      </p:sp>
    </p:spTree>
    <p:extLst>
      <p:ext uri="{BB962C8B-B14F-4D97-AF65-F5344CB8AC3E}">
        <p14:creationId xmlns:p14="http://schemas.microsoft.com/office/powerpoint/2010/main" val="28095397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E-Tourism </a:t>
            </a:r>
            <a:endParaRPr lang="en-AU" dirty="0"/>
          </a:p>
        </p:txBody>
      </p:sp>
      <p:sp>
        <p:nvSpPr>
          <p:cNvPr id="3" name="Content Placeholder 2"/>
          <p:cNvSpPr>
            <a:spLocks noGrp="1"/>
          </p:cNvSpPr>
          <p:nvPr>
            <p:ph idx="1"/>
          </p:nvPr>
        </p:nvSpPr>
        <p:spPr/>
        <p:txBody>
          <a:bodyPr/>
          <a:lstStyle/>
          <a:p>
            <a:r>
              <a:rPr lang="en-AU" dirty="0" smtClean="0"/>
              <a:t>E-Tourism is the digitisation and automation of all the processes and value chains in the tourism, travel, hospitality and catering industries that enable organisations to maximise their efficiency and effectiveness</a:t>
            </a:r>
          </a:p>
          <a:p>
            <a:r>
              <a:rPr lang="en-AU" dirty="0" smtClean="0"/>
              <a:t>AND ALL THESE TO SERVE BEST THE CUSTOMER</a:t>
            </a:r>
          </a:p>
          <a:p>
            <a:pPr lvl="8">
              <a:buNone/>
            </a:pPr>
            <a:endParaRPr lang="en-AU" sz="2800" dirty="0"/>
          </a:p>
        </p:txBody>
      </p:sp>
    </p:spTree>
    <p:extLst>
      <p:ext uri="{BB962C8B-B14F-4D97-AF65-F5344CB8AC3E}">
        <p14:creationId xmlns:p14="http://schemas.microsoft.com/office/powerpoint/2010/main" val="6065583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E-Tourism Includes All Business Functions</a:t>
            </a:r>
            <a:endParaRPr lang="en-AU" dirty="0"/>
          </a:p>
        </p:txBody>
      </p:sp>
      <p:sp>
        <p:nvSpPr>
          <p:cNvPr id="3" name="Content Placeholder 2"/>
          <p:cNvSpPr>
            <a:spLocks noGrp="1"/>
          </p:cNvSpPr>
          <p:nvPr>
            <p:ph idx="1"/>
          </p:nvPr>
        </p:nvSpPr>
        <p:spPr/>
        <p:txBody>
          <a:bodyPr>
            <a:normAutofit lnSpcReduction="10000"/>
          </a:bodyPr>
          <a:lstStyle/>
          <a:p>
            <a:r>
              <a:rPr lang="en-AU" dirty="0" smtClean="0"/>
              <a:t>E-commerce and E-marketing</a:t>
            </a:r>
          </a:p>
          <a:p>
            <a:r>
              <a:rPr lang="en-AU" dirty="0" smtClean="0"/>
              <a:t>E-finance and E-accounting</a:t>
            </a:r>
          </a:p>
          <a:p>
            <a:r>
              <a:rPr lang="en-AU" dirty="0" smtClean="0"/>
              <a:t>E-</a:t>
            </a:r>
            <a:r>
              <a:rPr lang="en-US" dirty="0" smtClean="0"/>
              <a:t>Human </a:t>
            </a:r>
            <a:r>
              <a:rPr lang="en-US" dirty="0"/>
              <a:t>Resource </a:t>
            </a:r>
            <a:r>
              <a:rPr lang="en-US" dirty="0" smtClean="0"/>
              <a:t>Management (HRM)</a:t>
            </a:r>
            <a:endParaRPr lang="en-AU" dirty="0" smtClean="0"/>
          </a:p>
          <a:p>
            <a:r>
              <a:rPr lang="en-AU" dirty="0" smtClean="0"/>
              <a:t>E-Procurement</a:t>
            </a:r>
          </a:p>
          <a:p>
            <a:r>
              <a:rPr lang="en-AU" dirty="0" smtClean="0"/>
              <a:t>E-Strategy</a:t>
            </a:r>
          </a:p>
          <a:p>
            <a:r>
              <a:rPr lang="en-AU" dirty="0" smtClean="0"/>
              <a:t>E-Planning</a:t>
            </a:r>
          </a:p>
          <a:p>
            <a:r>
              <a:rPr lang="en-AU" dirty="0" smtClean="0"/>
              <a:t>E-Management</a:t>
            </a:r>
          </a:p>
          <a:p>
            <a:r>
              <a:rPr lang="en-AU" dirty="0" smtClean="0"/>
              <a:t>E-Entertainment </a:t>
            </a:r>
          </a:p>
          <a:p>
            <a:endParaRPr lang="en-AU" dirty="0"/>
          </a:p>
        </p:txBody>
      </p:sp>
      <p:sp>
        <p:nvSpPr>
          <p:cNvPr id="5"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2"/>
              </a:rPr>
              <a:t>Scope of Human Resource Management</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6428284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Outcomes of E-Tourism (1/2)</a:t>
            </a:r>
            <a:br>
              <a:rPr lang="en-AU" dirty="0" smtClean="0"/>
            </a:br>
            <a:endParaRPr lang="en-AU" sz="3100" dirty="0"/>
          </a:p>
        </p:txBody>
      </p:sp>
      <p:sp>
        <p:nvSpPr>
          <p:cNvPr id="3" name="Content Placeholder 2"/>
          <p:cNvSpPr>
            <a:spLocks noGrp="1"/>
          </p:cNvSpPr>
          <p:nvPr>
            <p:ph idx="1"/>
          </p:nvPr>
        </p:nvSpPr>
        <p:spPr/>
        <p:txBody>
          <a:bodyPr>
            <a:normAutofit fontScale="92500" lnSpcReduction="10000"/>
          </a:bodyPr>
          <a:lstStyle/>
          <a:p>
            <a:r>
              <a:rPr lang="en-AU" dirty="0" smtClean="0"/>
              <a:t>It revolutionises all business processes, the entire value chain as well as the strategic relationships of tourism organisations with all their stakeholders</a:t>
            </a:r>
          </a:p>
          <a:p>
            <a:endParaRPr lang="en-AU" dirty="0"/>
          </a:p>
          <a:p>
            <a:r>
              <a:rPr lang="en-AU" dirty="0" smtClean="0"/>
              <a:t>It takes advantage of intranets for reorganising internal processes, extranets for developing transactions with trusted partners and the internet for the interacting with all its stakeholders</a:t>
            </a:r>
            <a:endParaRPr lang="en-AU" dirty="0"/>
          </a:p>
        </p:txBody>
      </p:sp>
    </p:spTree>
    <p:extLst>
      <p:ext uri="{BB962C8B-B14F-4D97-AF65-F5344CB8AC3E}">
        <p14:creationId xmlns:p14="http://schemas.microsoft.com/office/powerpoint/2010/main" val="30075403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Outcomes </a:t>
            </a:r>
            <a:r>
              <a:rPr lang="en-AU" dirty="0"/>
              <a:t>of E-Tourism </a:t>
            </a:r>
            <a:r>
              <a:rPr lang="en-AU" dirty="0" smtClean="0"/>
              <a:t>(2/2)</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E-Tourism increasingly determines the competitiveness of the organisation and therefore it is critical for the competitiveness of the industry in the longer term.</a:t>
            </a:r>
          </a:p>
          <a:p>
            <a:r>
              <a:rPr lang="en-US" dirty="0"/>
              <a:t>E</a:t>
            </a:r>
            <a:r>
              <a:rPr lang="en-US" dirty="0" smtClean="0"/>
              <a:t>-Tourism </a:t>
            </a:r>
            <a:r>
              <a:rPr lang="en-US" dirty="0"/>
              <a:t>requires a customer-centric view and a shift away from mass production to mass </a:t>
            </a:r>
            <a:r>
              <a:rPr lang="en-US" dirty="0" smtClean="0"/>
              <a:t>customization </a:t>
            </a:r>
            <a:r>
              <a:rPr lang="en-US" dirty="0"/>
              <a:t>and from selling to relationship-building.”</a:t>
            </a:r>
          </a:p>
          <a:p>
            <a:r>
              <a:rPr lang="en-US" dirty="0" smtClean="0"/>
              <a:t>E-Tourism needs to be turned to Humanized e-business and be  called the Humanized Business 5.0-Industry with the human as the center of all digitized and automated processes.</a:t>
            </a:r>
            <a:r>
              <a:rPr lang="en-US" dirty="0"/>
              <a:t>				</a:t>
            </a:r>
          </a:p>
          <a:p>
            <a:endParaRPr lang="en-AU" dirty="0"/>
          </a:p>
        </p:txBody>
      </p:sp>
    </p:spTree>
    <p:extLst>
      <p:ext uri="{BB962C8B-B14F-4D97-AF65-F5344CB8AC3E}">
        <p14:creationId xmlns:p14="http://schemas.microsoft.com/office/powerpoint/2010/main" val="765290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357158" y="142852"/>
            <a:ext cx="8229600" cy="909884"/>
          </a:xfrm>
        </p:spPr>
        <p:txBody>
          <a:bodyPr/>
          <a:lstStyle/>
          <a:p>
            <a:pPr eaLnBrk="1" fontAlgn="auto" hangingPunct="1">
              <a:spcAft>
                <a:spcPts val="0"/>
              </a:spcAft>
              <a:defRPr/>
            </a:pPr>
            <a:r>
              <a:rPr lang="en-US" dirty="0" smtClean="0">
                <a:solidFill>
                  <a:schemeClr val="tx1">
                    <a:lumMod val="95000"/>
                    <a:lumOff val="5000"/>
                  </a:schemeClr>
                </a:solidFill>
              </a:rPr>
              <a:t>FUTURE RESEARCH</a:t>
            </a:r>
          </a:p>
        </p:txBody>
      </p:sp>
      <p:sp>
        <p:nvSpPr>
          <p:cNvPr id="28675" name="2 Marcador de contenido"/>
          <p:cNvSpPr>
            <a:spLocks noGrp="1"/>
          </p:cNvSpPr>
          <p:nvPr>
            <p:ph idx="1"/>
          </p:nvPr>
        </p:nvSpPr>
        <p:spPr>
          <a:xfrm>
            <a:off x="357188" y="1052736"/>
            <a:ext cx="8391276" cy="7128791"/>
          </a:xfrm>
        </p:spPr>
        <p:txBody>
          <a:bodyPr>
            <a:normAutofit/>
          </a:bodyPr>
          <a:lstStyle/>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Tourism  systems should be developed using AI and BI</a:t>
            </a:r>
          </a:p>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Systemic(s) and their theories must be utilized</a:t>
            </a:r>
            <a:endParaRPr lang="es-ES" altLang="en-US" sz="2800" dirty="0" smtClean="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An analysis should be done to choose the correct software and hardware tools for specific tourism industries using new AI and BI technologies.</a:t>
            </a:r>
            <a:endParaRPr lang="es-ES" altLang="en-US" sz="2800" dirty="0" smtClean="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Explore and emphasize the importance of Data (Billions) warehouse in any kind of tourism business.</a:t>
            </a:r>
            <a:endParaRPr lang="es-ES" altLang="en-US" sz="2800" dirty="0" smtClean="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It is recommended that travel agencies implement AI and BI systems with the features offered for each specific application (athletic tourism, conferences, religion, agriculture, archaeological, cultural, ….)</a:t>
            </a:r>
          </a:p>
          <a:p>
            <a:pPr eaLnBrk="1" hangingPunct="1">
              <a:buFont typeface="Wingdings" panose="05000000000000000000" pitchFamily="2" charset="2"/>
              <a:buChar char="Ø"/>
            </a:pPr>
            <a:r>
              <a:rPr lang="en-US" altLang="en-US" sz="2800" dirty="0" smtClean="0">
                <a:latin typeface="Times New Roman" panose="02020603050405020304" pitchFamily="18" charset="0"/>
                <a:cs typeface="Times New Roman" panose="02020603050405020304" pitchFamily="18" charset="0"/>
              </a:rPr>
              <a:t>RUN SPECIFIC APPLICATIONS AND LEARN</a:t>
            </a:r>
            <a:endParaRPr lang="es-ES" altLang="en-US" sz="2800" dirty="0" smtClean="0">
              <a:latin typeface="Times New Roman" panose="02020603050405020304" pitchFamily="18" charset="0"/>
              <a:cs typeface="Times New Roman" panose="02020603050405020304" pitchFamily="18" charset="0"/>
            </a:endParaRPr>
          </a:p>
          <a:p>
            <a:pPr eaLnBrk="1" hangingPunct="1">
              <a:buFont typeface="Wingdings 2" panose="05020102010507070707" pitchFamily="18" charset="2"/>
              <a:buNone/>
            </a:pPr>
            <a:endParaRPr lang="es-ES" alt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413689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a:xfrm>
            <a:off x="457200" y="320040"/>
            <a:ext cx="8229600" cy="948720"/>
          </a:xfrm>
        </p:spPr>
        <p:txBody>
          <a:bodyPr>
            <a:normAutofit/>
          </a:bodyPr>
          <a:lstStyle/>
          <a:p>
            <a:pPr eaLnBrk="1" fontAlgn="auto" hangingPunct="1">
              <a:spcAft>
                <a:spcPts val="0"/>
              </a:spcAft>
              <a:defRPr/>
            </a:pPr>
            <a:r>
              <a:rPr lang="es-ES" dirty="0" smtClean="0">
                <a:solidFill>
                  <a:srgbClr val="7B9899"/>
                </a:solidFill>
              </a:rPr>
              <a:t>     </a:t>
            </a:r>
            <a:r>
              <a:rPr lang="es-ES" b="1" dirty="0" err="1" smtClean="0">
                <a:solidFill>
                  <a:srgbClr val="7030A0"/>
                </a:solidFill>
              </a:rPr>
              <a:t>Conclusions-Recommendations</a:t>
            </a:r>
            <a:r>
              <a:rPr lang="es-ES" dirty="0" smtClean="0">
                <a:solidFill>
                  <a:srgbClr val="7030A0"/>
                </a:solidFill>
              </a:rPr>
              <a:t> </a:t>
            </a:r>
          </a:p>
        </p:txBody>
      </p:sp>
      <p:sp>
        <p:nvSpPr>
          <p:cNvPr id="27651" name="2 Marcador de contenido"/>
          <p:cNvSpPr>
            <a:spLocks noGrp="1"/>
          </p:cNvSpPr>
          <p:nvPr>
            <p:ph idx="1"/>
          </p:nvPr>
        </p:nvSpPr>
        <p:spPr/>
        <p:txBody>
          <a:bodyPr>
            <a:normAutofit fontScale="70000" lnSpcReduction="20000"/>
          </a:bodyPr>
          <a:lstStyle/>
          <a:p>
            <a:pPr eaLnBrk="1" hangingPunct="1"/>
            <a:r>
              <a:rPr lang="en-US" altLang="en-US" dirty="0" smtClean="0"/>
              <a:t>The Data warehouse using AI and BI if implemented by a travel agency allows a quick and accurate information with proper training.</a:t>
            </a:r>
          </a:p>
          <a:p>
            <a:pPr eaLnBrk="1" hangingPunct="1"/>
            <a:r>
              <a:rPr lang="en-US" altLang="en-US" dirty="0" smtClean="0"/>
              <a:t>Greek tourist industries should take advantage of the AI and BI methodologies to become more competitive</a:t>
            </a:r>
          </a:p>
          <a:p>
            <a:pPr eaLnBrk="1" hangingPunct="1"/>
            <a:r>
              <a:rPr lang="en-US" altLang="en-US" dirty="0" smtClean="0"/>
              <a:t>The development of such a system would be useful to the Greek Government. </a:t>
            </a:r>
            <a:endParaRPr lang="es-ES" altLang="en-US" dirty="0" smtClean="0"/>
          </a:p>
          <a:p>
            <a:pPr eaLnBrk="1" hangingPunct="1"/>
            <a:r>
              <a:rPr lang="en-US" altLang="en-US" dirty="0" smtClean="0"/>
              <a:t>The AI and BI  provide easy implementation plans, with minimum requirements and tremendous economic benefits.</a:t>
            </a:r>
          </a:p>
          <a:p>
            <a:r>
              <a:rPr lang="en-US" altLang="en-US" dirty="0"/>
              <a:t>The </a:t>
            </a:r>
            <a:r>
              <a:rPr lang="en-US" altLang="en-US" dirty="0" smtClean="0"/>
              <a:t>Greek Ministry </a:t>
            </a:r>
            <a:r>
              <a:rPr lang="en-US" altLang="en-US" dirty="0"/>
              <a:t>of Tourism, should have an updated system of data management, to make  decisions based on current data</a:t>
            </a:r>
            <a:r>
              <a:rPr lang="en-US" altLang="en-US" dirty="0" smtClean="0"/>
              <a:t>.</a:t>
            </a:r>
          </a:p>
          <a:p>
            <a:r>
              <a:rPr lang="en-US" altLang="en-US" dirty="0" smtClean="0"/>
              <a:t>AI AND BI IN A SYSTEMATIC WAY CAN PROVIDE A SUSTAINABLE AND DYNAMIC TOURSIM INDUSTRY FOR THE GREEK ECONOMY</a:t>
            </a:r>
            <a:endParaRPr lang="en-US" altLang="en-US" dirty="0"/>
          </a:p>
          <a:p>
            <a:pPr eaLnBrk="1" hangingPunct="1"/>
            <a:endParaRPr lang="es-ES" altLang="en-US" dirty="0" smtClean="0"/>
          </a:p>
          <a:p>
            <a:pPr eaLnBrk="1" hangingPunct="1">
              <a:buFont typeface="Wingdings 2" panose="05020102010507070707" pitchFamily="18" charset="2"/>
              <a:buNone/>
            </a:pPr>
            <a:endParaRPr lang="es-ES" altLang="en-US" dirty="0" smtClean="0"/>
          </a:p>
        </p:txBody>
      </p:sp>
    </p:spTree>
    <p:extLst>
      <p:ext uri="{BB962C8B-B14F-4D97-AF65-F5344CB8AC3E}">
        <p14:creationId xmlns:p14="http://schemas.microsoft.com/office/powerpoint/2010/main" val="42005260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QUESTIONS??</a:t>
            </a:r>
            <a:endParaRPr lang="en-US" dirty="0"/>
          </a:p>
        </p:txBody>
      </p:sp>
      <p:sp>
        <p:nvSpPr>
          <p:cNvPr id="3" name="2 - Θέση περιεχομένου"/>
          <p:cNvSpPr>
            <a:spLocks noGrp="1"/>
          </p:cNvSpPr>
          <p:nvPr>
            <p:ph idx="1"/>
          </p:nvPr>
        </p:nvSpPr>
        <p:spPr/>
        <p:txBody>
          <a:bodyPr/>
          <a:lstStyle/>
          <a:p>
            <a:pPr>
              <a:buNone/>
            </a:pPr>
            <a:r>
              <a:rPr lang="en-US" dirty="0" smtClean="0"/>
              <a:t>    </a:t>
            </a:r>
          </a:p>
          <a:p>
            <a:pPr>
              <a:buNone/>
            </a:pPr>
            <a:r>
              <a:rPr lang="en-US" dirty="0" smtClean="0"/>
              <a:t>    THANK YOU FOR </a:t>
            </a:r>
          </a:p>
          <a:p>
            <a:pPr>
              <a:buNone/>
            </a:pPr>
            <a:r>
              <a:rPr lang="en-US" dirty="0" smtClean="0"/>
              <a:t> </a:t>
            </a:r>
          </a:p>
          <a:p>
            <a:pPr>
              <a:buNone/>
            </a:pPr>
            <a:r>
              <a:rPr lang="en-US" dirty="0" smtClean="0"/>
              <a:t>                   YOUR ATTENTION</a:t>
            </a:r>
            <a:endParaRPr lang="el-GR" dirty="0" smtClean="0"/>
          </a:p>
          <a:p>
            <a:pPr>
              <a:buNone/>
            </a:pPr>
            <a:r>
              <a:rPr lang="en-US" dirty="0" smtClean="0">
                <a:solidFill>
                  <a:srgbClr val="7030A0"/>
                </a:solidFill>
              </a:rPr>
              <a:t>gtelonis@ferrycenter.gr </a:t>
            </a:r>
          </a:p>
          <a:p>
            <a:r>
              <a:rPr lang="en-US" dirty="0" err="1" smtClean="0"/>
              <a:t>groumpos</a:t>
            </a:r>
            <a:r>
              <a:rPr lang="en-US" dirty="0" smtClean="0"/>
              <a:t> @</a:t>
            </a:r>
            <a:r>
              <a:rPr lang="en-US" dirty="0" err="1" smtClean="0"/>
              <a:t>ece.upatras.gr</a:t>
            </a:r>
            <a:endParaRPr lang="en-US" dirty="0"/>
          </a:p>
        </p:txBody>
      </p:sp>
    </p:spTree>
    <p:extLst>
      <p:ext uri="{BB962C8B-B14F-4D97-AF65-F5344CB8AC3E}">
        <p14:creationId xmlns:p14="http://schemas.microsoft.com/office/powerpoint/2010/main" val="645408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(2/2)</a:t>
            </a:r>
            <a:endParaRPr lang="en-US" dirty="0"/>
          </a:p>
        </p:txBody>
      </p:sp>
      <p:sp>
        <p:nvSpPr>
          <p:cNvPr id="4" name="Content Placeholder 3"/>
          <p:cNvSpPr>
            <a:spLocks noGrp="1"/>
          </p:cNvSpPr>
          <p:nvPr>
            <p:ph idx="1"/>
          </p:nvPr>
        </p:nvSpPr>
        <p:spPr>
          <a:xfrm>
            <a:off x="457200" y="1600200"/>
            <a:ext cx="8229600" cy="5429200"/>
          </a:xfrm>
        </p:spPr>
        <p:txBody>
          <a:bodyPr>
            <a:normAutofit fontScale="85000" lnSpcReduction="10000"/>
          </a:bodyPr>
          <a:lstStyle/>
          <a:p>
            <a:r>
              <a:rPr lang="en-US" dirty="0" smtClean="0"/>
              <a:t>The </a:t>
            </a:r>
            <a:r>
              <a:rPr lang="en-US" dirty="0"/>
              <a:t>tourism industry can no longer simply focus on </a:t>
            </a:r>
            <a:r>
              <a:rPr lang="en-US" dirty="0" smtClean="0"/>
              <a:t>old practices such as “how </a:t>
            </a:r>
            <a:r>
              <a:rPr lang="en-US" dirty="0"/>
              <a:t>many” tourists visit a destination, or even “how much” money was spent in one destination, as a measure of success. </a:t>
            </a:r>
            <a:endParaRPr lang="en-US" dirty="0" smtClean="0"/>
          </a:p>
          <a:p>
            <a:r>
              <a:rPr lang="en-US" dirty="0" smtClean="0"/>
              <a:t>In </a:t>
            </a:r>
            <a:r>
              <a:rPr lang="en-US" dirty="0"/>
              <a:t>fact, those measures are what led to some of the industry’s most pressing issues, such as </a:t>
            </a:r>
            <a:r>
              <a:rPr lang="en-US" dirty="0" smtClean="0"/>
              <a:t> </a:t>
            </a:r>
            <a:r>
              <a:rPr lang="en-US" dirty="0" err="1" smtClean="0"/>
              <a:t>overtourism</a:t>
            </a:r>
            <a:r>
              <a:rPr lang="en-US" dirty="0" smtClean="0"/>
              <a:t>.</a:t>
            </a:r>
          </a:p>
          <a:p>
            <a:r>
              <a:rPr lang="en-US" dirty="0" smtClean="0"/>
              <a:t>However things have changed dramatically</a:t>
            </a:r>
            <a:endParaRPr lang="en-US" dirty="0"/>
          </a:p>
          <a:p>
            <a:r>
              <a:rPr lang="en-US" dirty="0" smtClean="0"/>
              <a:t>Many tourist industries have disappeared under the new competitive environment</a:t>
            </a:r>
            <a:endParaRPr lang="en-US" dirty="0"/>
          </a:p>
          <a:p>
            <a:r>
              <a:rPr lang="en-US" dirty="0"/>
              <a:t>So, what does success mean, in terms of destination sustainability</a:t>
            </a:r>
            <a:r>
              <a:rPr lang="en-US" dirty="0" smtClean="0"/>
              <a:t>?</a:t>
            </a:r>
          </a:p>
          <a:p>
            <a:r>
              <a:rPr lang="en-US" dirty="0" smtClean="0"/>
              <a:t>HOW DOES THE TOURISM INDUSTRY CONFRONTS AND SOLVE ALL THESE CHALLENGING PROBLEMS</a:t>
            </a:r>
            <a:endParaRPr lang="en-US" dirty="0"/>
          </a:p>
          <a:p>
            <a:endParaRPr lang="en-US" dirty="0"/>
          </a:p>
          <a:p>
            <a:endParaRPr lang="en-US" dirty="0"/>
          </a:p>
        </p:txBody>
      </p:sp>
    </p:spTree>
    <p:extLst>
      <p:ext uri="{BB962C8B-B14F-4D97-AF65-F5344CB8AC3E}">
        <p14:creationId xmlns:p14="http://schemas.microsoft.com/office/powerpoint/2010/main" val="3419864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TOURISM </a:t>
            </a:r>
            <a:r>
              <a:rPr lang="en-US" dirty="0" smtClean="0"/>
              <a:t>INDUSTRY (1/4)</a:t>
            </a:r>
            <a:endParaRPr lang="en-US" dirty="0"/>
          </a:p>
        </p:txBody>
      </p:sp>
      <p:sp>
        <p:nvSpPr>
          <p:cNvPr id="3" name="Content Placeholder 2"/>
          <p:cNvSpPr>
            <a:spLocks noGrp="1"/>
          </p:cNvSpPr>
          <p:nvPr>
            <p:ph idx="1"/>
          </p:nvPr>
        </p:nvSpPr>
        <p:spPr>
          <a:xfrm>
            <a:off x="179512" y="1600200"/>
            <a:ext cx="8784976" cy="5429200"/>
          </a:xfrm>
        </p:spPr>
        <p:txBody>
          <a:bodyPr>
            <a:normAutofit/>
          </a:bodyPr>
          <a:lstStyle/>
          <a:p>
            <a:r>
              <a:rPr lang="en-US" dirty="0" smtClean="0"/>
              <a:t>Tourism </a:t>
            </a:r>
            <a:r>
              <a:rPr lang="en-US" dirty="0"/>
              <a:t>refers to </a:t>
            </a:r>
            <a:r>
              <a:rPr lang="en-US" dirty="0" smtClean="0"/>
              <a:t>the</a:t>
            </a:r>
            <a:r>
              <a:rPr lang="el-GR" dirty="0" smtClean="0"/>
              <a:t> </a:t>
            </a:r>
            <a:r>
              <a:rPr lang="en-US" dirty="0" smtClean="0"/>
              <a:t>activities </a:t>
            </a:r>
            <a:r>
              <a:rPr lang="en-US" dirty="0"/>
              <a:t>of </a:t>
            </a:r>
            <a:r>
              <a:rPr lang="en-US" dirty="0" smtClean="0"/>
              <a:t>person(s) travellin</a:t>
            </a:r>
            <a:r>
              <a:rPr lang="en-US" dirty="0"/>
              <a:t>g</a:t>
            </a:r>
            <a:r>
              <a:rPr lang="en-US" dirty="0" smtClean="0"/>
              <a:t> </a:t>
            </a:r>
            <a:r>
              <a:rPr lang="en-US" dirty="0"/>
              <a:t>to and </a:t>
            </a:r>
            <a:r>
              <a:rPr lang="en-US" dirty="0" smtClean="0"/>
              <a:t>staying </a:t>
            </a:r>
            <a:r>
              <a:rPr lang="en-US" dirty="0"/>
              <a:t>in </a:t>
            </a:r>
            <a:r>
              <a:rPr lang="en-US" dirty="0" smtClean="0"/>
              <a:t>places outside their </a:t>
            </a:r>
            <a:r>
              <a:rPr lang="en-US" dirty="0"/>
              <a:t>usual </a:t>
            </a:r>
            <a:r>
              <a:rPr lang="en-US" dirty="0" smtClean="0"/>
              <a:t>environment for </a:t>
            </a:r>
            <a:r>
              <a:rPr lang="en-US" dirty="0"/>
              <a:t>more than one day but not more than </a:t>
            </a:r>
            <a:r>
              <a:rPr lang="en-US" dirty="0" smtClean="0"/>
              <a:t>one consecutive year for </a:t>
            </a:r>
            <a:r>
              <a:rPr lang="en-US" dirty="0"/>
              <a:t>leisure, business and other </a:t>
            </a:r>
            <a:r>
              <a:rPr lang="en-US" dirty="0" smtClean="0"/>
              <a:t>purposes other </a:t>
            </a:r>
            <a:r>
              <a:rPr lang="en-US" dirty="0"/>
              <a:t>than to be </a:t>
            </a:r>
            <a:r>
              <a:rPr lang="en-US" dirty="0" smtClean="0"/>
              <a:t>remunerated  </a:t>
            </a:r>
            <a:r>
              <a:rPr lang="en-US" dirty="0"/>
              <a:t>at the place </a:t>
            </a:r>
            <a:r>
              <a:rPr lang="en-US" dirty="0" smtClean="0"/>
              <a:t>visited</a:t>
            </a:r>
          </a:p>
          <a:p>
            <a:r>
              <a:rPr lang="en-US" dirty="0" smtClean="0">
                <a:solidFill>
                  <a:srgbClr val="7030A0"/>
                </a:solidFill>
              </a:rPr>
              <a:t>TODAY NO ONE CAN DENY THAT “Tourism </a:t>
            </a:r>
            <a:r>
              <a:rPr lang="en-US" dirty="0">
                <a:solidFill>
                  <a:srgbClr val="7030A0"/>
                </a:solidFill>
              </a:rPr>
              <a:t>has become a popular global leisure </a:t>
            </a:r>
            <a:r>
              <a:rPr lang="en-US" dirty="0" smtClean="0">
                <a:solidFill>
                  <a:srgbClr val="7030A0"/>
                </a:solidFill>
              </a:rPr>
              <a:t>activity</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3698746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TOURISM </a:t>
            </a:r>
            <a:r>
              <a:rPr lang="en-US" dirty="0" smtClean="0"/>
              <a:t>INDUSTRY (2/4)</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Tourism </a:t>
            </a:r>
            <a:r>
              <a:rPr lang="en-US" dirty="0"/>
              <a:t>may be defined as the processes, activities, and outcomes arising from the relationships and the interactions among tourists, tourism suppliers, host governments, host communities, and surrounding environments that are involved in the attracting and hosting of visitors. </a:t>
            </a:r>
          </a:p>
          <a:p>
            <a:endParaRPr lang="en-US" dirty="0"/>
          </a:p>
          <a:p>
            <a:pPr marL="0" indent="0">
              <a:buNone/>
            </a:pPr>
            <a:endParaRPr lang="en-US" dirty="0"/>
          </a:p>
        </p:txBody>
      </p:sp>
    </p:spTree>
    <p:extLst>
      <p:ext uri="{BB962C8B-B14F-4D97-AF65-F5344CB8AC3E}">
        <p14:creationId xmlns:p14="http://schemas.microsoft.com/office/powerpoint/2010/main" val="1073155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TOURISM INDUSTRY (3/4)</a:t>
            </a:r>
            <a:endParaRPr lang="en-US" dirty="0"/>
          </a:p>
        </p:txBody>
      </p:sp>
      <p:sp>
        <p:nvSpPr>
          <p:cNvPr id="3" name="Content Placeholder 2"/>
          <p:cNvSpPr>
            <a:spLocks noGrp="1"/>
          </p:cNvSpPr>
          <p:nvPr>
            <p:ph idx="1"/>
          </p:nvPr>
        </p:nvSpPr>
        <p:spPr>
          <a:xfrm>
            <a:off x="457200" y="1600200"/>
            <a:ext cx="8229600" cy="5257800"/>
          </a:xfrm>
        </p:spPr>
        <p:txBody>
          <a:bodyPr>
            <a:normAutofit fontScale="92500"/>
          </a:bodyPr>
          <a:lstStyle/>
          <a:p>
            <a:r>
              <a:rPr lang="en-US" dirty="0"/>
              <a:t>The key to a thriving tourism industry is addressing how tourism can benefit a community by elevating economic opportunities, supporting socio-cultural systems, and maintaining healthy ecosystems on which communities </a:t>
            </a:r>
            <a:r>
              <a:rPr lang="en-US" dirty="0" smtClean="0"/>
              <a:t>depend.</a:t>
            </a:r>
          </a:p>
          <a:p>
            <a:r>
              <a:rPr lang="en-US" dirty="0" smtClean="0"/>
              <a:t>Tourism </a:t>
            </a:r>
            <a:r>
              <a:rPr lang="en-US" dirty="0"/>
              <a:t>does not ‘happen’ in an isolated social vacuum, it contributes and influences the social and ecological fabric of place, and if not managed intentionally, tourism only perpetuates the systemic issues felt within our communities, regions, and countries.</a:t>
            </a:r>
          </a:p>
          <a:p>
            <a:endParaRPr lang="en-US" dirty="0"/>
          </a:p>
        </p:txBody>
      </p:sp>
    </p:spTree>
    <p:extLst>
      <p:ext uri="{BB962C8B-B14F-4D97-AF65-F5344CB8AC3E}">
        <p14:creationId xmlns:p14="http://schemas.microsoft.com/office/powerpoint/2010/main" val="141824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solidFill>
                  <a:srgbClr val="7030A0"/>
                </a:solidFill>
              </a:rPr>
              <a:t>TOURISM INDUSTRY </a:t>
            </a:r>
            <a:r>
              <a:rPr lang="es-ES" dirty="0" smtClean="0">
                <a:solidFill>
                  <a:srgbClr val="7030A0"/>
                </a:solidFill>
              </a:rPr>
              <a:t>(</a:t>
            </a:r>
            <a:r>
              <a:rPr lang="es-ES" dirty="0">
                <a:solidFill>
                  <a:srgbClr val="7030A0"/>
                </a:solidFill>
              </a:rPr>
              <a:t>4</a:t>
            </a:r>
            <a:r>
              <a:rPr lang="es-ES" dirty="0" smtClean="0">
                <a:solidFill>
                  <a:srgbClr val="7030A0"/>
                </a:solidFill>
              </a:rPr>
              <a:t>/4)</a:t>
            </a:r>
            <a:endParaRPr lang="en-US" dirty="0"/>
          </a:p>
        </p:txBody>
      </p:sp>
      <p:sp>
        <p:nvSpPr>
          <p:cNvPr id="3" name="Content Placeholder 2"/>
          <p:cNvSpPr>
            <a:spLocks noGrp="1"/>
          </p:cNvSpPr>
          <p:nvPr>
            <p:ph idx="1"/>
          </p:nvPr>
        </p:nvSpPr>
        <p:spPr>
          <a:xfrm>
            <a:off x="457200" y="1600200"/>
            <a:ext cx="8229600" cy="5357192"/>
          </a:xfrm>
        </p:spPr>
        <p:txBody>
          <a:bodyPr>
            <a:normAutofit fontScale="70000" lnSpcReduction="20000"/>
          </a:bodyPr>
          <a:lstStyle/>
          <a:p>
            <a:r>
              <a:rPr lang="en-US" dirty="0"/>
              <a:t>Tourism provides a wide range of economic opportunities, especially for developing and least developed </a:t>
            </a:r>
            <a:r>
              <a:rPr lang="en-US" dirty="0" smtClean="0"/>
              <a:t>countries such in:</a:t>
            </a:r>
            <a:endParaRPr lang="en-US" dirty="0"/>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Transport and accommodations,</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communications</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infrastructure</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education</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entertainments </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security</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health, </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customs,</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Social life, </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Agriculture, </a:t>
            </a:r>
          </a:p>
          <a:p>
            <a:pPr>
              <a:buFont typeface="Wingdings" panose="05000000000000000000" pitchFamily="2" charset="2"/>
              <a:buChar char="ü"/>
            </a:pPr>
            <a:r>
              <a:rPr lang="en-US" sz="4000" dirty="0" smtClean="0">
                <a:latin typeface="Times New Roman" panose="02020603050405020304" pitchFamily="18" charset="0"/>
                <a:cs typeface="Times New Roman" panose="02020603050405020304" pitchFamily="18" charset="0"/>
              </a:rPr>
              <a:t>and </a:t>
            </a:r>
            <a:r>
              <a:rPr lang="en-US" sz="4000" dirty="0">
                <a:latin typeface="Times New Roman" panose="02020603050405020304" pitchFamily="18" charset="0"/>
                <a:cs typeface="Times New Roman" panose="02020603050405020304" pitchFamily="18" charset="0"/>
              </a:rPr>
              <a:t>creative industries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147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Θέμα του Office">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2775</TotalTime>
  <Words>3058</Words>
  <Application>Microsoft Office PowerPoint</Application>
  <PresentationFormat>On-screen Show (4:3)</PresentationFormat>
  <Paragraphs>333</Paragraphs>
  <Slides>49</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Microsoft YaHei</vt:lpstr>
      <vt:lpstr>Arial</vt:lpstr>
      <vt:lpstr>Calibri</vt:lpstr>
      <vt:lpstr>Franklin Gothic Book</vt:lpstr>
      <vt:lpstr>Palatino Linotype</vt:lpstr>
      <vt:lpstr>Times New Roman</vt:lpstr>
      <vt:lpstr>Wingdings</vt:lpstr>
      <vt:lpstr>Wingdings 2</vt:lpstr>
      <vt:lpstr>Θέμα του Office</vt:lpstr>
      <vt:lpstr>  SYSTEMIC(s) AND BUSINESS INTELLIGENCE FOR A SUSTAINABLE TOURISM INDUSTRY </vt:lpstr>
      <vt:lpstr>   The Hellenic Society for Systemic Studies (HSSS)  15th HSSS National &amp; International Conference Systemics and Business Intelligence  Department of Informatics  University of Piraeus 29-30 November 2019        </vt:lpstr>
      <vt:lpstr>Presentation Overview</vt:lpstr>
      <vt:lpstr>INTRODUCTION (1/2)</vt:lpstr>
      <vt:lpstr>INTRODUCTION (2/2)</vt:lpstr>
      <vt:lpstr>TOURISM INDUSTRY (1/4)</vt:lpstr>
      <vt:lpstr>TOURISM INDUSTRY (2/4)</vt:lpstr>
      <vt:lpstr>TOURISM INDUSTRY (3/4)</vt:lpstr>
      <vt:lpstr>TOURISM INDUSTRY (4/4)</vt:lpstr>
      <vt:lpstr>Characteristics of Tourism (1/2)</vt:lpstr>
      <vt:lpstr>Characteristics of Tourism (2/2)</vt:lpstr>
      <vt:lpstr>PowerPoint Presentation</vt:lpstr>
      <vt:lpstr>  The Tourism Phenomenon: Components of tourism and tourism management </vt:lpstr>
      <vt:lpstr>Problems with Traditional Approach</vt:lpstr>
      <vt:lpstr>New Issues? (1/3)</vt:lpstr>
      <vt:lpstr>New Issues? (2/3)</vt:lpstr>
      <vt:lpstr>New Issues? (3/3)</vt:lpstr>
      <vt:lpstr>So what ?</vt:lpstr>
      <vt:lpstr>What is Intelligence?</vt:lpstr>
      <vt:lpstr>What do they say about Intelligence?</vt:lpstr>
      <vt:lpstr>  WHAT IS ARTIFICIAL INTELLIGENCE?</vt:lpstr>
      <vt:lpstr> Artificial Intelligence (AI)?</vt:lpstr>
      <vt:lpstr>What are the goals of Artificial Intelligence?</vt:lpstr>
      <vt:lpstr>Why are Humans Intelligence?</vt:lpstr>
      <vt:lpstr>Formal Definition of ARTIFICIAL INTELLIGENCE</vt:lpstr>
      <vt:lpstr>BUSINESS INTELLIGENCE (BI)</vt:lpstr>
      <vt:lpstr>The Challenges of Building BI Solutions</vt:lpstr>
      <vt:lpstr>Consolidation of Data</vt:lpstr>
      <vt:lpstr>SYSTEMIC(s) </vt:lpstr>
      <vt:lpstr>SYSTEMIC(s)!! (1/2)</vt:lpstr>
      <vt:lpstr>SYSTEMIC(s)!! (2/2)</vt:lpstr>
      <vt:lpstr>Naturalistic Systematics</vt:lpstr>
      <vt:lpstr>TOURISM STATISTICS</vt:lpstr>
      <vt:lpstr>TOURISM STATISTICS (cont.)</vt:lpstr>
      <vt:lpstr>Tourism statistics for Greece</vt:lpstr>
      <vt:lpstr>                    AI, BI AND SYSTEMICS FOR A SUSTAINABLE TOURISM INDUSTRY  National Tourist Boards and World Tourist Organizations (WTO)  are wondering how AI and BI in conjuction with Systemics can be of assisstance to develop a sustainable and viable Tourism Industry??    </vt:lpstr>
      <vt:lpstr>AI + BI and the Tourism Industry (1/4) </vt:lpstr>
      <vt:lpstr>AI + BI and the Tourism Industry (2/4) </vt:lpstr>
      <vt:lpstr>AI + BI and the Tourism Industry (3/4) </vt:lpstr>
      <vt:lpstr>AI + BI and the Tourism Industry (4/4) </vt:lpstr>
      <vt:lpstr>Face-to-Face Customer Service</vt:lpstr>
      <vt:lpstr>Tourism in Internet</vt:lpstr>
      <vt:lpstr>E-Tourism </vt:lpstr>
      <vt:lpstr>E-Tourism Includes All Business Functions</vt:lpstr>
      <vt:lpstr>Outcomes of E-Tourism (1/2) </vt:lpstr>
      <vt:lpstr>Outcomes of E-Tourism (2/2)</vt:lpstr>
      <vt:lpstr>FUTURE RESEARCH</vt:lpstr>
      <vt:lpstr>     Conclusions-Recommendations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IISA 2018</dc:title>
  <dc:creator>Peter</dc:creator>
  <cp:lastModifiedBy>Groumpos</cp:lastModifiedBy>
  <cp:revision>92</cp:revision>
  <dcterms:created xsi:type="dcterms:W3CDTF">2018-07-22T12:44:14Z</dcterms:created>
  <dcterms:modified xsi:type="dcterms:W3CDTF">2019-11-25T18:19:50Z</dcterms:modified>
</cp:coreProperties>
</file>